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83" r:id="rId4"/>
    <p:sldId id="265" r:id="rId5"/>
    <p:sldId id="266" r:id="rId6"/>
    <p:sldId id="258" r:id="rId7"/>
    <p:sldId id="268" r:id="rId8"/>
    <p:sldId id="278" r:id="rId9"/>
    <p:sldId id="281" r:id="rId10"/>
    <p:sldId id="269" r:id="rId11"/>
    <p:sldId id="271" r:id="rId12"/>
    <p:sldId id="270" r:id="rId13"/>
    <p:sldId id="274" r:id="rId14"/>
    <p:sldId id="272" r:id="rId15"/>
    <p:sldId id="267" r:id="rId16"/>
    <p:sldId id="273" r:id="rId17"/>
    <p:sldId id="276" r:id="rId18"/>
    <p:sldId id="277" r:id="rId19"/>
    <p:sldId id="275" r:id="rId20"/>
    <p:sldId id="280" r:id="rId21"/>
    <p:sldId id="279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B7D8729-E98B-E540-8BE1-0DE0544F6370}">
          <p14:sldIdLst>
            <p14:sldId id="256"/>
            <p14:sldId id="259"/>
            <p14:sldId id="283"/>
            <p14:sldId id="265"/>
            <p14:sldId id="266"/>
            <p14:sldId id="258"/>
            <p14:sldId id="268"/>
            <p14:sldId id="278"/>
            <p14:sldId id="281"/>
            <p14:sldId id="269"/>
            <p14:sldId id="271"/>
            <p14:sldId id="270"/>
            <p14:sldId id="274"/>
            <p14:sldId id="272"/>
            <p14:sldId id="267"/>
            <p14:sldId id="273"/>
            <p14:sldId id="276"/>
            <p14:sldId id="277"/>
            <p14:sldId id="275"/>
            <p14:sldId id="280"/>
            <p14:sldId id="279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/>
    <p:restoredTop sz="91477"/>
  </p:normalViewPr>
  <p:slideViewPr>
    <p:cSldViewPr snapToGrid="0" snapToObjects="1">
      <p:cViewPr varScale="1">
        <p:scale>
          <a:sx n="107" d="100"/>
          <a:sy n="107" d="100"/>
        </p:scale>
        <p:origin x="20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3C003-58D2-8840-BD42-F04B09C17A9E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CCF6E-5A12-944E-A0A0-280B463D2A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7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CCF6E-5A12-944E-A0A0-280B463D2A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1085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CCF6E-5A12-944E-A0A0-280B463D2AA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4037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CCF6E-5A12-944E-A0A0-280B463D2A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825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CCF6E-5A12-944E-A0A0-280B463D2A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22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CCF6E-5A12-944E-A0A0-280B463D2AA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029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CCF6E-5A12-944E-A0A0-280B463D2AA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928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CCF6E-5A12-944E-A0A0-280B463D2AA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010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CCF6E-5A12-944E-A0A0-280B463D2A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969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CCF6E-5A12-944E-A0A0-280B463D2AA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10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CCF6E-5A12-944E-A0A0-280B463D2A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183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CCF6E-5A12-944E-A0A0-280B463D2A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421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CCF6E-5A12-944E-A0A0-280B463D2A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51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CCF6E-5A12-944E-A0A0-280B463D2AA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13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CCF6E-5A12-944E-A0A0-280B463D2A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12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CCF6E-5A12-944E-A0A0-280B463D2A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97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CCF6E-5A12-944E-A0A0-280B463D2A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241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CCF6E-5A12-944E-A0A0-280B463D2A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88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63381-C17F-174D-A410-410A6A0F77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27D583-CC49-AA4A-8CB6-718F3C2DC3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D87C4-7F2B-6844-87BB-B8B0C654F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B144-83BE-B04B-9EDF-0DCD26B5C325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82451-C3F5-F44B-89E1-B2D19D72C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CCFF2-DD2E-9D48-804B-EB65356C8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F356-8F09-3442-9753-C4A1AB667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32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5C9EBA-1679-AA49-84E5-66D57A2C0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D5883F-A28E-1A48-B255-65A961714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E4C18-0691-7840-AA65-179560E6B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B144-83BE-B04B-9EDF-0DCD26B5C325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8B391-98C2-9B44-9365-94E2AC2A0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5C673-F47D-A64A-81E0-276A5ADC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F356-8F09-3442-9753-C4A1AB667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9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7C2B2B-D10D-1D4B-992A-8568FC6ED7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0C729F-9FB0-244A-8B47-9548257E6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34A56-8BA3-1143-8FBF-71F88BE55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B144-83BE-B04B-9EDF-0DCD26B5C325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2CB85-6967-A443-AAD2-DF62A6C47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59800-8654-0F41-B0F8-E0579E0ED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F356-8F09-3442-9753-C4A1AB667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1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77107-AE0E-0542-8FFD-176FFF092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6F8AD-2520-CC49-9E51-504088836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780A8-A054-D445-BE8D-41EA0688B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B144-83BE-B04B-9EDF-0DCD26B5C325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DCA64-2364-2E43-834A-A9D3C7187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91A24-9F00-594F-A006-E818B05C0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F356-8F09-3442-9753-C4A1AB667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9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CA9BB-902E-554A-A1CE-C34AD83CD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22CB91-CCC6-D34D-99A0-7DD3B0959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8C5A8-F889-DB43-A705-A67FBC243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B144-83BE-B04B-9EDF-0DCD26B5C325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75040-CB41-674D-BE6E-356C11DB2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24B39-C121-724A-821A-2278CE785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F356-8F09-3442-9753-C4A1AB667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662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F93CE-FD1C-A748-900D-7F4ABDF60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B6351-FCA1-C748-9B0C-FA78595FD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E1C631-9C62-BA49-94AE-375B1E9E6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4FC8D9-B6F2-B146-BCA8-2A0A6CD37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B144-83BE-B04B-9EDF-0DCD26B5C325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2DADB-F918-FF4E-B9E0-76B84FE93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20D90-CDA9-EC4F-AD1F-9F79EB512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F356-8F09-3442-9753-C4A1AB667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10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E085F-8612-C24C-8E75-5F6F78BDB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A1C-C4BC-8540-BA1C-3A16D6A52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462C6-65AB-3A47-B8E4-5596E6236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8FE28-F9AC-454D-8184-0BA3E05225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FD522B-9094-5543-B348-4206BBB07D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B4674E-19C1-334D-BADE-85F070F2B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B144-83BE-B04B-9EDF-0DCD26B5C325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E74812-4956-0246-9F35-E73E4A74A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1A1B9D-2A54-7F43-8515-4266B0C61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F356-8F09-3442-9753-C4A1AB667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34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DAD20-1E68-5F45-9250-F60C03C10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219D27-251B-2244-BBD9-A27E94BF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B144-83BE-B04B-9EDF-0DCD26B5C325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A08B46-6C93-4244-AF37-5BCD56802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055C69-1F70-1D40-9E7C-2FFAD24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F356-8F09-3442-9753-C4A1AB667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505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06B962-2A75-8C4A-9B4D-8199C24A5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B144-83BE-B04B-9EDF-0DCD26B5C325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8AE39B-16E4-004A-A519-6839BE7D6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96550-7D0E-CF49-B4DC-F5C8F026A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F356-8F09-3442-9753-C4A1AB667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9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7ED38-4CB7-0C41-8B7B-305E2F78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1D724-7844-094B-A136-5C33CD1EE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D4E04-674B-B945-8589-B5593A2ED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421E9-63E5-404F-B613-5EDA1F5D8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B144-83BE-B04B-9EDF-0DCD26B5C325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77872-1FD4-4140-B09F-B7338DDED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2A816B-B5C3-2746-AE6A-F356A37EE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F356-8F09-3442-9753-C4A1AB667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6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80B03-C0A9-A747-9128-B7B138EC7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399F9E-FD77-0B45-9B3F-60F6B7042A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250CC-2F95-C743-8CFA-00E04C5BE4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0155A0-61A2-B243-820F-D214E927C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B144-83BE-B04B-9EDF-0DCD26B5C325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BD2400-9878-474A-896E-F7FB5F7D0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5402F-9C71-534E-A606-55E4A600E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F356-8F09-3442-9753-C4A1AB667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77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9FEA28-1511-DC48-B093-56B1B3963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F8E80-9165-2446-9707-40B2B09EB9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F6D7A-E380-8D46-93A8-74DA3E7B16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0B144-83BE-B04B-9EDF-0DCD26B5C325}" type="datetimeFigureOut">
              <a:rPr lang="en-US" smtClean="0"/>
              <a:t>11/21/19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AAF885-81AE-114D-AE97-5729AD9EAF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F827F-546B-CC43-911C-3588672A2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1F356-8F09-3442-9753-C4A1AB667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20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tthomasipadprogram.weebly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ducation.wa.edu.au/cyber-safety" TargetMode="External"/><Relationship Id="rId4" Type="http://schemas.openxmlformats.org/officeDocument/2006/relationships/hyperlink" Target="https://www.surfonlinesafe.com.au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s6rJVm2Ung?feature=oembed" TargetMode="Externa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AFA84-CEDD-0A48-B00E-43085741E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5360" y="1600200"/>
            <a:ext cx="10027920" cy="1463040"/>
          </a:xfrm>
        </p:spPr>
        <p:txBody>
          <a:bodyPr/>
          <a:lstStyle/>
          <a:p>
            <a:r>
              <a:rPr lang="en-US" b="1" dirty="0"/>
              <a:t>St Thomas’ Primary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CFD152-397D-7E4F-92BC-FFFCFF35E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2040" y="3246120"/>
            <a:ext cx="10027920" cy="2438400"/>
          </a:xfrm>
        </p:spPr>
        <p:txBody>
          <a:bodyPr>
            <a:normAutofit/>
          </a:bodyPr>
          <a:lstStyle/>
          <a:p>
            <a:r>
              <a:rPr lang="en-US" sz="4400" dirty="0"/>
              <a:t>21 November 2019</a:t>
            </a:r>
          </a:p>
          <a:p>
            <a:r>
              <a:rPr lang="en-US" sz="4400" i="1" dirty="0"/>
              <a:t>Year Two </a:t>
            </a:r>
          </a:p>
          <a:p>
            <a:r>
              <a:rPr lang="en-US" sz="4400" i="1" dirty="0"/>
              <a:t>1:1 iPad Parent Presentation</a:t>
            </a:r>
          </a:p>
          <a:p>
            <a:endParaRPr lang="en-US" sz="4400" dirty="0"/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13C9D835-4C5C-8143-882C-D003F2B29D96}"/>
              </a:ext>
            </a:extLst>
          </p:cNvPr>
          <p:cNvSpPr txBox="1">
            <a:spLocks/>
          </p:cNvSpPr>
          <p:nvPr/>
        </p:nvSpPr>
        <p:spPr bwMode="auto">
          <a:xfrm>
            <a:off x="4435650" y="548055"/>
            <a:ext cx="4007799" cy="10565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Bef>
                <a:spcPts val="200"/>
              </a:spcBef>
              <a:spcAft>
                <a:spcPts val="0"/>
              </a:spcAft>
            </a:pPr>
            <a:r>
              <a:rPr lang="en-AU" sz="2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 THOMAS’ PRIMARY SCHOOL</a:t>
            </a:r>
            <a:endParaRPr lang="en-AU" sz="1050" dirty="0">
              <a:solidFill>
                <a:srgbClr val="272727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EDUCATING THE WHOLE CHILD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" i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900" b="1" dirty="0">
                <a:solidFill>
                  <a:srgbClr val="6A0E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Excellence           Inclusivity           Truth           Compassion           Community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A8C74A-B751-874D-917F-C191F12A6C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87887" y="543659"/>
            <a:ext cx="1147763" cy="1056541"/>
          </a:xfrm>
          <a:prstGeom prst="rect">
            <a:avLst/>
          </a:prstGeom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FD5FDA64-C294-8443-9903-DB1D3830C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2" y="6000750"/>
            <a:ext cx="12128167" cy="739973"/>
          </a:xfrm>
          <a:prstGeom prst="rect">
            <a:avLst/>
          </a:prstGeom>
          <a:solidFill>
            <a:srgbClr val="6A0E23"/>
          </a:solidFill>
          <a:ln>
            <a:solidFill>
              <a:srgbClr val="8D0313"/>
            </a:solidFill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4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E: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admin@stthomas.wa.edu.au</a:t>
            </a: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   T: (08) 9286 9500     W: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www.stthomas.wa.edu.au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School Address: 8 Warden Street, Claremont, WA, 6010     ABN 86 980 465 900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62132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BDDC-1D5D-9A4A-8AE0-DC63D84D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E6513-F771-734E-B86B-38D09CE2E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8" y="712519"/>
            <a:ext cx="10965238" cy="50768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9BD57-0BBB-B044-9704-F7B967A64A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57940" y="125862"/>
            <a:ext cx="1147763" cy="1056541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1DA06D93-85B1-154B-9B19-9BEFCA68AD88}"/>
              </a:ext>
            </a:extLst>
          </p:cNvPr>
          <p:cNvSpPr txBox="1">
            <a:spLocks/>
          </p:cNvSpPr>
          <p:nvPr/>
        </p:nvSpPr>
        <p:spPr bwMode="auto">
          <a:xfrm>
            <a:off x="4795218" y="153709"/>
            <a:ext cx="4007799" cy="10565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Bef>
                <a:spcPts val="200"/>
              </a:spcBef>
              <a:spcAft>
                <a:spcPts val="0"/>
              </a:spcAft>
            </a:pPr>
            <a:r>
              <a:rPr lang="en-AU" sz="2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 THOMAS’ PRIMARY SCHOOL</a:t>
            </a:r>
            <a:endParaRPr lang="en-AU" sz="1050" dirty="0">
              <a:solidFill>
                <a:srgbClr val="272727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EDUCATING THE WHOLE CHILD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" i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900" b="1" dirty="0">
                <a:solidFill>
                  <a:srgbClr val="6A0E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Excellence           Inclusivity           Truth           Compassion           Community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F2F359-E78C-5649-A540-4CEDB3608DD4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86D914-562E-444A-8B75-2EFFBEA73552}"/>
              </a:ext>
            </a:extLst>
          </p:cNvPr>
          <p:cNvSpPr/>
          <p:nvPr/>
        </p:nvSpPr>
        <p:spPr>
          <a:xfrm>
            <a:off x="5992446" y="3321278"/>
            <a:ext cx="2071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800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16E8C-7286-0B4B-A3FA-EF8503C16C9C}"/>
              </a:ext>
            </a:extLst>
          </p:cNvPr>
          <p:cNvSpPr txBox="1"/>
          <p:nvPr/>
        </p:nvSpPr>
        <p:spPr>
          <a:xfrm flipV="1">
            <a:off x="118753" y="7007638"/>
            <a:ext cx="2125683" cy="149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D85E2DE6-6067-984D-9BA4-075EB42A4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2" y="6000750"/>
            <a:ext cx="12128167" cy="739973"/>
          </a:xfrm>
          <a:prstGeom prst="rect">
            <a:avLst/>
          </a:prstGeom>
          <a:solidFill>
            <a:srgbClr val="6A0E23"/>
          </a:solidFill>
          <a:ln>
            <a:solidFill>
              <a:srgbClr val="8D0313"/>
            </a:solidFill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4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E: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admin@stthomas.wa.edu.au</a:t>
            </a: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   T: (08) 9286 9500     W: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www.stthomas.wa.edu.au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School Address: 8 Warden Street, Claremont, WA, 6010     ABN 86 980 465 900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EA928B-6889-0342-90FA-A0BC411BD726}"/>
              </a:ext>
            </a:extLst>
          </p:cNvPr>
          <p:cNvSpPr/>
          <p:nvPr/>
        </p:nvSpPr>
        <p:spPr>
          <a:xfrm>
            <a:off x="771194" y="1093728"/>
            <a:ext cx="1041204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iPad 2020 – Specifications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Parents will be required to purchase an iPad for their child going into Year 3 in 2019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you choose to purchase a Cellular (</a:t>
            </a:r>
            <a:r>
              <a:rPr lang="en-US" dirty="0" err="1"/>
              <a:t>Wifi</a:t>
            </a:r>
            <a:r>
              <a:rPr lang="en-US" dirty="0"/>
              <a:t> + Cellular) iPad, the sim card must be taken out prior to coming to school each day - to allow monitoring of student internet access through the school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Headphones (with in-built microphone) – Not wireless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/>
              <a:t>No iPad Pro 12.9inch, no iPad Mini, no 32GB model (too small)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Cover/Case - solid protection for the device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Keyboard (optional)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Recommendation is an iPad Air or above with 128GB.  Recommendation: 256GB 10.5-inch iPad Pro OR 128GB iPad Air</a:t>
            </a:r>
          </a:p>
        </p:txBody>
      </p:sp>
    </p:spTree>
    <p:extLst>
      <p:ext uri="{BB962C8B-B14F-4D97-AF65-F5344CB8AC3E}">
        <p14:creationId xmlns:p14="http://schemas.microsoft.com/office/powerpoint/2010/main" val="3477248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BDDC-1D5D-9A4A-8AE0-DC63D84D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E6513-F771-734E-B86B-38D09CE2E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8" y="712519"/>
            <a:ext cx="10965238" cy="50768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i="1" dirty="0"/>
          </a:p>
          <a:p>
            <a:pPr marL="0" indent="0" algn="ctr">
              <a:buNone/>
            </a:pPr>
            <a:r>
              <a:rPr lang="en-US" sz="4800" dirty="0"/>
              <a:t>Home Set 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9BD57-0BBB-B044-9704-F7B967A64A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57940" y="125862"/>
            <a:ext cx="1147763" cy="1056541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1DA06D93-85B1-154B-9B19-9BEFCA68AD88}"/>
              </a:ext>
            </a:extLst>
          </p:cNvPr>
          <p:cNvSpPr txBox="1">
            <a:spLocks/>
          </p:cNvSpPr>
          <p:nvPr/>
        </p:nvSpPr>
        <p:spPr bwMode="auto">
          <a:xfrm>
            <a:off x="4795218" y="153709"/>
            <a:ext cx="4007799" cy="10565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Bef>
                <a:spcPts val="200"/>
              </a:spcBef>
              <a:spcAft>
                <a:spcPts val="0"/>
              </a:spcAft>
            </a:pPr>
            <a:r>
              <a:rPr lang="en-AU" sz="2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 THOMAS’ PRIMARY SCHOOL</a:t>
            </a:r>
            <a:endParaRPr lang="en-AU" sz="1050" dirty="0">
              <a:solidFill>
                <a:srgbClr val="272727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EDUCATING THE WHOLE CHILD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" i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900" b="1" dirty="0">
                <a:solidFill>
                  <a:srgbClr val="6A0E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Excellence           Inclusivity           Truth           Compassion           Community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F2F359-E78C-5649-A540-4CEDB3608DD4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86D914-562E-444A-8B75-2EFFBEA73552}"/>
              </a:ext>
            </a:extLst>
          </p:cNvPr>
          <p:cNvSpPr/>
          <p:nvPr/>
        </p:nvSpPr>
        <p:spPr>
          <a:xfrm>
            <a:off x="5992446" y="3321278"/>
            <a:ext cx="2071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800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16E8C-7286-0B4B-A3FA-EF8503C16C9C}"/>
              </a:ext>
            </a:extLst>
          </p:cNvPr>
          <p:cNvSpPr txBox="1"/>
          <p:nvPr/>
        </p:nvSpPr>
        <p:spPr>
          <a:xfrm flipV="1">
            <a:off x="118753" y="7007638"/>
            <a:ext cx="2125683" cy="149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D85E2DE6-6067-984D-9BA4-075EB42A4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2" y="6000750"/>
            <a:ext cx="12128167" cy="739973"/>
          </a:xfrm>
          <a:prstGeom prst="rect">
            <a:avLst/>
          </a:prstGeom>
          <a:solidFill>
            <a:srgbClr val="6A0E23"/>
          </a:solidFill>
          <a:ln>
            <a:solidFill>
              <a:srgbClr val="8D0313"/>
            </a:solidFill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4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E: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admin@stthomas.wa.edu.au</a:t>
            </a: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   T: (08) 9286 9500     W: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www.stthomas.wa.edu.au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School Address: 8 Warden Street, Claremont, WA, 6010     ABN 86 980 465 900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205B1-7337-644F-AA74-7E77E18DC909}"/>
              </a:ext>
            </a:extLst>
          </p:cNvPr>
          <p:cNvSpPr/>
          <p:nvPr/>
        </p:nvSpPr>
        <p:spPr>
          <a:xfrm>
            <a:off x="1374048" y="1993692"/>
            <a:ext cx="91542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Set up your iPad at home</a:t>
            </a:r>
          </a:p>
          <a:p>
            <a:pPr marL="457200" indent="-457200">
              <a:buFont typeface="Wingdings" pitchFamily="2" charset="2"/>
              <a:buChar char="Ø"/>
            </a:pPr>
            <a:endParaRPr lang="en-US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Download school apps from St Thomas’ Website </a:t>
            </a:r>
            <a:r>
              <a:rPr lang="en-AU" sz="3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www.stthomasipadprogram.weebly.com</a:t>
            </a:r>
            <a:endParaRPr lang="en-AU" sz="3200" dirty="0"/>
          </a:p>
          <a:p>
            <a:endParaRPr lang="en-US" sz="3200" dirty="0"/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All you will need is access to </a:t>
            </a:r>
            <a:r>
              <a:rPr lang="en-US" sz="3200" dirty="0" err="1"/>
              <a:t>Wifi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30258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BDDC-1D5D-9A4A-8AE0-DC63D84D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E6513-F771-734E-B86B-38D09CE2E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8" y="712519"/>
            <a:ext cx="10965238" cy="50768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9BD57-0BBB-B044-9704-F7B967A64A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57940" y="125862"/>
            <a:ext cx="1147763" cy="1056541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1DA06D93-85B1-154B-9B19-9BEFCA68AD88}"/>
              </a:ext>
            </a:extLst>
          </p:cNvPr>
          <p:cNvSpPr txBox="1">
            <a:spLocks/>
          </p:cNvSpPr>
          <p:nvPr/>
        </p:nvSpPr>
        <p:spPr bwMode="auto">
          <a:xfrm>
            <a:off x="4795218" y="153709"/>
            <a:ext cx="4007799" cy="10565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Bef>
                <a:spcPts val="200"/>
              </a:spcBef>
              <a:spcAft>
                <a:spcPts val="0"/>
              </a:spcAft>
            </a:pPr>
            <a:r>
              <a:rPr lang="en-AU" sz="2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 THOMAS’ PRIMARY SCHOOL</a:t>
            </a:r>
            <a:endParaRPr lang="en-AU" sz="1050" dirty="0">
              <a:solidFill>
                <a:srgbClr val="272727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EDUCATING THE WHOLE CHILD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" i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900" b="1" dirty="0">
                <a:solidFill>
                  <a:srgbClr val="6A0E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Excellence           Inclusivity           Truth           Compassion           Community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F2F359-E78C-5649-A540-4CEDB3608DD4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86D914-562E-444A-8B75-2EFFBEA73552}"/>
              </a:ext>
            </a:extLst>
          </p:cNvPr>
          <p:cNvSpPr/>
          <p:nvPr/>
        </p:nvSpPr>
        <p:spPr>
          <a:xfrm>
            <a:off x="5992446" y="3321278"/>
            <a:ext cx="2071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800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16E8C-7286-0B4B-A3FA-EF8503C16C9C}"/>
              </a:ext>
            </a:extLst>
          </p:cNvPr>
          <p:cNvSpPr txBox="1"/>
          <p:nvPr/>
        </p:nvSpPr>
        <p:spPr>
          <a:xfrm flipV="1">
            <a:off x="118753" y="7007638"/>
            <a:ext cx="2125683" cy="149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D85E2DE6-6067-984D-9BA4-075EB42A4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2" y="6000750"/>
            <a:ext cx="12128167" cy="739973"/>
          </a:xfrm>
          <a:prstGeom prst="rect">
            <a:avLst/>
          </a:prstGeom>
          <a:solidFill>
            <a:srgbClr val="6A0E23"/>
          </a:solidFill>
          <a:ln>
            <a:solidFill>
              <a:srgbClr val="8D0313"/>
            </a:solidFill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4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E: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admin@stthomas.wa.edu.au</a:t>
            </a: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   T: (08) 9286 9500     W: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www.stthomas.wa.edu.au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School Address: 8 Warden Street, Claremont, WA, 6010     ABN 86 980 465 900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8E19AC-F9B6-BC4D-8B63-CAA0C8870999}"/>
              </a:ext>
            </a:extLst>
          </p:cNvPr>
          <p:cNvSpPr txBox="1"/>
          <p:nvPr/>
        </p:nvSpPr>
        <p:spPr>
          <a:xfrm>
            <a:off x="1469802" y="753890"/>
            <a:ext cx="88437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.</a:t>
            </a:r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</p:txBody>
      </p:sp>
      <p:pic>
        <p:nvPicPr>
          <p:cNvPr id="8" name="Picture 7" descr="A picture containing person, grass, sport, sitting&#10;&#10;Description automatically generated">
            <a:extLst>
              <a:ext uri="{FF2B5EF4-FFF2-40B4-BE49-F238E27FC236}">
                <a16:creationId xmlns:a16="http://schemas.microsoft.com/office/drawing/2014/main" id="{635543E8-033F-8F40-B79F-5E7C484510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972" y="1311224"/>
            <a:ext cx="3309619" cy="1453716"/>
          </a:xfrm>
          <a:prstGeom prst="rect">
            <a:avLst/>
          </a:prstGeom>
        </p:spPr>
      </p:pic>
      <p:pic>
        <p:nvPicPr>
          <p:cNvPr id="17" name="Picture 16" descr="A screen shot of a person&#10;&#10;Description automatically generated">
            <a:extLst>
              <a:ext uri="{FF2B5EF4-FFF2-40B4-BE49-F238E27FC236}">
                <a16:creationId xmlns:a16="http://schemas.microsoft.com/office/drawing/2014/main" id="{0D2EB84D-248F-144E-A0AA-1E645765E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008" y="2717855"/>
            <a:ext cx="4080755" cy="3091887"/>
          </a:xfrm>
          <a:prstGeom prst="rect">
            <a:avLst/>
          </a:prstGeom>
        </p:spPr>
      </p:pic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C222E389-7A33-8649-A658-2DDB20EDF7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4665" y="1390144"/>
            <a:ext cx="6530809" cy="457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72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BDDC-1D5D-9A4A-8AE0-DC63D84D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E6513-F771-734E-B86B-38D09CE2E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152" y="1797366"/>
            <a:ext cx="10965238" cy="21998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i="1" dirty="0"/>
          </a:p>
          <a:p>
            <a:pPr marL="0" indent="0" algn="ctr">
              <a:buNone/>
            </a:pPr>
            <a:r>
              <a:rPr lang="en-US" sz="4800" dirty="0"/>
              <a:t>Apple ID Password</a:t>
            </a:r>
          </a:p>
          <a:p>
            <a:pPr marL="0" indent="0" algn="ctr">
              <a:buNone/>
            </a:pPr>
            <a:endParaRPr lang="en-US" sz="4600" dirty="0"/>
          </a:p>
          <a:p>
            <a:pPr marL="0" indent="0" algn="ctr">
              <a:buNone/>
            </a:pPr>
            <a:endParaRPr lang="en-US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9BD57-0BBB-B044-9704-F7B967A64A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57940" y="125862"/>
            <a:ext cx="1147763" cy="1056541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1DA06D93-85B1-154B-9B19-9BEFCA68AD88}"/>
              </a:ext>
            </a:extLst>
          </p:cNvPr>
          <p:cNvSpPr txBox="1">
            <a:spLocks/>
          </p:cNvSpPr>
          <p:nvPr/>
        </p:nvSpPr>
        <p:spPr bwMode="auto">
          <a:xfrm>
            <a:off x="4795218" y="153709"/>
            <a:ext cx="4007799" cy="10565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Bef>
                <a:spcPts val="200"/>
              </a:spcBef>
              <a:spcAft>
                <a:spcPts val="0"/>
              </a:spcAft>
            </a:pPr>
            <a:r>
              <a:rPr lang="en-AU" sz="2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 THOMAS’ PRIMARY SCHOOL</a:t>
            </a:r>
            <a:endParaRPr lang="en-AU" sz="1050" dirty="0">
              <a:solidFill>
                <a:srgbClr val="272727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EDUCATING THE WHOLE CHILD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" i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900" b="1" dirty="0">
                <a:solidFill>
                  <a:srgbClr val="6A0E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Excellence           Inclusivity           Truth           Compassion           Community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F2F359-E78C-5649-A540-4CEDB3608DD4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86D914-562E-444A-8B75-2EFFBEA73552}"/>
              </a:ext>
            </a:extLst>
          </p:cNvPr>
          <p:cNvSpPr/>
          <p:nvPr/>
        </p:nvSpPr>
        <p:spPr>
          <a:xfrm>
            <a:off x="5992446" y="3321278"/>
            <a:ext cx="2071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800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16E8C-7286-0B4B-A3FA-EF8503C16C9C}"/>
              </a:ext>
            </a:extLst>
          </p:cNvPr>
          <p:cNvSpPr txBox="1"/>
          <p:nvPr/>
        </p:nvSpPr>
        <p:spPr>
          <a:xfrm flipV="1">
            <a:off x="118753" y="7007638"/>
            <a:ext cx="2125683" cy="149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D85E2DE6-6067-984D-9BA4-075EB42A4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2" y="6000750"/>
            <a:ext cx="12128167" cy="739973"/>
          </a:xfrm>
          <a:prstGeom prst="rect">
            <a:avLst/>
          </a:prstGeom>
          <a:solidFill>
            <a:srgbClr val="6A0E23"/>
          </a:solidFill>
          <a:ln>
            <a:solidFill>
              <a:srgbClr val="8D0313"/>
            </a:solidFill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4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E: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admin@stthomas.wa.edu.au</a:t>
            </a: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   T: (08) 9286 9500     W: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www.stthomas.wa.edu.au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School Address: 8 Warden Street, Claremont, WA, 6010     ABN 86 980 465 900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8329639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BDDC-1D5D-9A4A-8AE0-DC63D84D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E6513-F771-734E-B86B-38D09CE2E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8" y="712519"/>
            <a:ext cx="10965238" cy="50768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i="1" dirty="0"/>
          </a:p>
          <a:p>
            <a:pPr marL="0" indent="0" algn="ctr">
              <a:buNone/>
            </a:pPr>
            <a:r>
              <a:rPr lang="en-US" sz="4800" dirty="0"/>
              <a:t>School Set 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9BD57-0BBB-B044-9704-F7B967A64A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57940" y="125862"/>
            <a:ext cx="1147763" cy="1056541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1DA06D93-85B1-154B-9B19-9BEFCA68AD88}"/>
              </a:ext>
            </a:extLst>
          </p:cNvPr>
          <p:cNvSpPr txBox="1">
            <a:spLocks/>
          </p:cNvSpPr>
          <p:nvPr/>
        </p:nvSpPr>
        <p:spPr bwMode="auto">
          <a:xfrm>
            <a:off x="4795218" y="153709"/>
            <a:ext cx="4007799" cy="10565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Bef>
                <a:spcPts val="200"/>
              </a:spcBef>
              <a:spcAft>
                <a:spcPts val="0"/>
              </a:spcAft>
            </a:pPr>
            <a:r>
              <a:rPr lang="en-AU" sz="2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 THOMAS’ PRIMARY SCHOOL</a:t>
            </a:r>
            <a:endParaRPr lang="en-AU" sz="1050" dirty="0">
              <a:solidFill>
                <a:srgbClr val="272727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EDUCATING THE WHOLE CHILD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" i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900" b="1" dirty="0">
                <a:solidFill>
                  <a:srgbClr val="6A0E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Excellence           Inclusivity           Truth           Compassion           Community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F2F359-E78C-5649-A540-4CEDB3608DD4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86D914-562E-444A-8B75-2EFFBEA73552}"/>
              </a:ext>
            </a:extLst>
          </p:cNvPr>
          <p:cNvSpPr/>
          <p:nvPr/>
        </p:nvSpPr>
        <p:spPr>
          <a:xfrm>
            <a:off x="5992446" y="3321278"/>
            <a:ext cx="2071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800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16E8C-7286-0B4B-A3FA-EF8503C16C9C}"/>
              </a:ext>
            </a:extLst>
          </p:cNvPr>
          <p:cNvSpPr txBox="1"/>
          <p:nvPr/>
        </p:nvSpPr>
        <p:spPr>
          <a:xfrm flipV="1">
            <a:off x="118753" y="7007638"/>
            <a:ext cx="2125683" cy="149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D85E2DE6-6067-984D-9BA4-075EB42A4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2" y="6000750"/>
            <a:ext cx="12128167" cy="739973"/>
          </a:xfrm>
          <a:prstGeom prst="rect">
            <a:avLst/>
          </a:prstGeom>
          <a:solidFill>
            <a:srgbClr val="6A0E23"/>
          </a:solidFill>
          <a:ln>
            <a:solidFill>
              <a:srgbClr val="8D0313"/>
            </a:solidFill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4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E: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admin@stthomas.wa.edu.au</a:t>
            </a: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   T: (08) 9286 9500     W: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www.stthomas.wa.edu.au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School Address: 8 Warden Street, Claremont, WA, 6010     ABN 86 980 465 900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6205B1-7337-644F-AA74-7E77E18DC909}"/>
              </a:ext>
            </a:extLst>
          </p:cNvPr>
          <p:cNvSpPr/>
          <p:nvPr/>
        </p:nvSpPr>
        <p:spPr>
          <a:xfrm>
            <a:off x="1993900" y="1902104"/>
            <a:ext cx="85217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During the first week of school next year, we will set up each child’s iPad to enable: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Students to connect automatically to the school wireless network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/>
              <a:t>Communicate with the Apple TV’s in the classroom.</a:t>
            </a:r>
          </a:p>
        </p:txBody>
      </p:sp>
    </p:spTree>
    <p:extLst>
      <p:ext uri="{BB962C8B-B14F-4D97-AF65-F5344CB8AC3E}">
        <p14:creationId xmlns:p14="http://schemas.microsoft.com/office/powerpoint/2010/main" val="3040547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BDDC-1D5D-9A4A-8AE0-DC63D84D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E6513-F771-734E-B86B-38D09CE2E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8" y="712519"/>
            <a:ext cx="10965238" cy="50768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9BD57-0BBB-B044-9704-F7B967A64A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57940" y="125862"/>
            <a:ext cx="1147763" cy="1056541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1DA06D93-85B1-154B-9B19-9BEFCA68AD88}"/>
              </a:ext>
            </a:extLst>
          </p:cNvPr>
          <p:cNvSpPr txBox="1">
            <a:spLocks/>
          </p:cNvSpPr>
          <p:nvPr/>
        </p:nvSpPr>
        <p:spPr bwMode="auto">
          <a:xfrm>
            <a:off x="4795218" y="153709"/>
            <a:ext cx="4007799" cy="10565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Bef>
                <a:spcPts val="200"/>
              </a:spcBef>
              <a:spcAft>
                <a:spcPts val="0"/>
              </a:spcAft>
            </a:pPr>
            <a:r>
              <a:rPr lang="en-AU" sz="2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 THOMAS’ PRIMARY SCHOOL</a:t>
            </a:r>
            <a:endParaRPr lang="en-AU" sz="1050" dirty="0">
              <a:solidFill>
                <a:srgbClr val="272727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EDUCATING THE WHOLE CHILD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" i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900" b="1" dirty="0">
                <a:solidFill>
                  <a:srgbClr val="6A0E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Excellence           Inclusivity           Truth           Compassion           Community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F2F359-E78C-5649-A540-4CEDB3608DD4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86D914-562E-444A-8B75-2EFFBEA73552}"/>
              </a:ext>
            </a:extLst>
          </p:cNvPr>
          <p:cNvSpPr/>
          <p:nvPr/>
        </p:nvSpPr>
        <p:spPr>
          <a:xfrm>
            <a:off x="5992446" y="3321278"/>
            <a:ext cx="2071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800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16E8C-7286-0B4B-A3FA-EF8503C16C9C}"/>
              </a:ext>
            </a:extLst>
          </p:cNvPr>
          <p:cNvSpPr txBox="1"/>
          <p:nvPr/>
        </p:nvSpPr>
        <p:spPr>
          <a:xfrm flipV="1">
            <a:off x="118753" y="7007638"/>
            <a:ext cx="2125683" cy="149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D85E2DE6-6067-984D-9BA4-075EB42A4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2" y="6000750"/>
            <a:ext cx="12128167" cy="739973"/>
          </a:xfrm>
          <a:prstGeom prst="rect">
            <a:avLst/>
          </a:prstGeom>
          <a:solidFill>
            <a:srgbClr val="6A0E23"/>
          </a:solidFill>
          <a:ln>
            <a:solidFill>
              <a:srgbClr val="8D0313"/>
            </a:solidFill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4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E: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admin@stthomas.wa.edu.au</a:t>
            </a: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   T: (08) 9286 9500     W: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www.stthomas.wa.edu.au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School Address: 8 Warden Street, Claremont, WA, 6010     ABN 86 980 465 900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19B51B-86FC-344C-996F-1F303ACCB787}"/>
              </a:ext>
            </a:extLst>
          </p:cNvPr>
          <p:cNvSpPr txBox="1"/>
          <p:nvPr/>
        </p:nvSpPr>
        <p:spPr>
          <a:xfrm>
            <a:off x="4975469" y="1350902"/>
            <a:ext cx="5720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iPad Student User Agreement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2C2D31-31FE-6544-AA92-9DA9CBD59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060" y="2242828"/>
            <a:ext cx="2920740" cy="190590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9691D22-0488-6340-9ABE-E7EB1AE7D364}"/>
              </a:ext>
            </a:extLst>
          </p:cNvPr>
          <p:cNvSpPr/>
          <p:nvPr/>
        </p:nvSpPr>
        <p:spPr>
          <a:xfrm>
            <a:off x="3828206" y="4455278"/>
            <a:ext cx="847980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Students will be asked to sign a ‘Student User Agreement.’</a:t>
            </a: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3F24D75-41C9-1340-9EE8-0EFD1AFD2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606" y="581124"/>
            <a:ext cx="3543198" cy="53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458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BDDC-1D5D-9A4A-8AE0-DC63D84D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E6513-F771-734E-B86B-38D09CE2E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8" y="712519"/>
            <a:ext cx="10965238" cy="50768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9BD57-0BBB-B044-9704-F7B967A64A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57940" y="125862"/>
            <a:ext cx="1147763" cy="1056541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1DA06D93-85B1-154B-9B19-9BEFCA68AD88}"/>
              </a:ext>
            </a:extLst>
          </p:cNvPr>
          <p:cNvSpPr txBox="1">
            <a:spLocks/>
          </p:cNvSpPr>
          <p:nvPr/>
        </p:nvSpPr>
        <p:spPr bwMode="auto">
          <a:xfrm>
            <a:off x="4795218" y="153709"/>
            <a:ext cx="4007799" cy="10565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Bef>
                <a:spcPts val="200"/>
              </a:spcBef>
              <a:spcAft>
                <a:spcPts val="0"/>
              </a:spcAft>
            </a:pPr>
            <a:r>
              <a:rPr lang="en-AU" sz="2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 THOMAS’ PRIMARY SCHOOL</a:t>
            </a:r>
            <a:endParaRPr lang="en-AU" sz="1050" dirty="0">
              <a:solidFill>
                <a:srgbClr val="272727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EDUCATING THE WHOLE CHILD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" i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900" b="1" dirty="0">
                <a:solidFill>
                  <a:srgbClr val="6A0E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Excellence           Inclusivity           Truth           Compassion           Community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F2F359-E78C-5649-A540-4CEDB3608DD4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86D914-562E-444A-8B75-2EFFBEA73552}"/>
              </a:ext>
            </a:extLst>
          </p:cNvPr>
          <p:cNvSpPr/>
          <p:nvPr/>
        </p:nvSpPr>
        <p:spPr>
          <a:xfrm>
            <a:off x="5992446" y="3321278"/>
            <a:ext cx="2071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800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16E8C-7286-0B4B-A3FA-EF8503C16C9C}"/>
              </a:ext>
            </a:extLst>
          </p:cNvPr>
          <p:cNvSpPr txBox="1"/>
          <p:nvPr/>
        </p:nvSpPr>
        <p:spPr>
          <a:xfrm flipV="1">
            <a:off x="118753" y="7007638"/>
            <a:ext cx="2125683" cy="149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D85E2DE6-6067-984D-9BA4-075EB42A4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2" y="6000750"/>
            <a:ext cx="12128167" cy="739973"/>
          </a:xfrm>
          <a:prstGeom prst="rect">
            <a:avLst/>
          </a:prstGeom>
          <a:solidFill>
            <a:srgbClr val="6A0E23"/>
          </a:solidFill>
          <a:ln>
            <a:solidFill>
              <a:srgbClr val="8D0313"/>
            </a:solidFill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4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E: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admin@stthomas.wa.edu.au</a:t>
            </a: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   T: (08) 9286 9500     W: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www.stthomas.wa.edu.au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School Address: 8 Warden Street, Claremont, WA, 6010     ABN 86 980 465 900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19B51B-86FC-344C-996F-1F303ACCB787}"/>
              </a:ext>
            </a:extLst>
          </p:cNvPr>
          <p:cNvSpPr txBox="1"/>
          <p:nvPr/>
        </p:nvSpPr>
        <p:spPr>
          <a:xfrm>
            <a:off x="4975469" y="1350902"/>
            <a:ext cx="39231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iPad Home Contract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2C2D31-31FE-6544-AA92-9DA9CBD594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4787" y="2499720"/>
            <a:ext cx="3618230" cy="23610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93B2FF-0393-0A49-91EA-FCAF4760F6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974" y="637349"/>
            <a:ext cx="3394830" cy="510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87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BDDC-1D5D-9A4A-8AE0-DC63D84D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E6513-F771-734E-B86B-38D09CE2E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8" y="712519"/>
            <a:ext cx="10965238" cy="50768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9BD57-0BBB-B044-9704-F7B967A64A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57940" y="125862"/>
            <a:ext cx="1147763" cy="1056541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1DA06D93-85B1-154B-9B19-9BEFCA68AD88}"/>
              </a:ext>
            </a:extLst>
          </p:cNvPr>
          <p:cNvSpPr txBox="1">
            <a:spLocks/>
          </p:cNvSpPr>
          <p:nvPr/>
        </p:nvSpPr>
        <p:spPr bwMode="auto">
          <a:xfrm>
            <a:off x="4795218" y="153709"/>
            <a:ext cx="4007799" cy="10565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Bef>
                <a:spcPts val="200"/>
              </a:spcBef>
              <a:spcAft>
                <a:spcPts val="0"/>
              </a:spcAft>
            </a:pPr>
            <a:r>
              <a:rPr lang="en-AU" sz="2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 THOMAS’ PRIMARY SCHOOL</a:t>
            </a:r>
            <a:endParaRPr lang="en-AU" sz="1050" dirty="0">
              <a:solidFill>
                <a:srgbClr val="272727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EDUCATING THE WHOLE CHILD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" i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900" b="1" dirty="0">
                <a:solidFill>
                  <a:srgbClr val="6A0E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Excellence           Inclusivity           Truth           Compassion           Community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F2F359-E78C-5649-A540-4CEDB3608DD4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86D914-562E-444A-8B75-2EFFBEA73552}"/>
              </a:ext>
            </a:extLst>
          </p:cNvPr>
          <p:cNvSpPr/>
          <p:nvPr/>
        </p:nvSpPr>
        <p:spPr>
          <a:xfrm>
            <a:off x="5992446" y="3321278"/>
            <a:ext cx="2071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800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16E8C-7286-0B4B-A3FA-EF8503C16C9C}"/>
              </a:ext>
            </a:extLst>
          </p:cNvPr>
          <p:cNvSpPr txBox="1"/>
          <p:nvPr/>
        </p:nvSpPr>
        <p:spPr>
          <a:xfrm flipV="1">
            <a:off x="118753" y="7007638"/>
            <a:ext cx="2125683" cy="149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D85E2DE6-6067-984D-9BA4-075EB42A4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2" y="6000750"/>
            <a:ext cx="12128167" cy="739973"/>
          </a:xfrm>
          <a:prstGeom prst="rect">
            <a:avLst/>
          </a:prstGeom>
          <a:solidFill>
            <a:srgbClr val="6A0E23"/>
          </a:solidFill>
          <a:ln>
            <a:solidFill>
              <a:srgbClr val="8D0313"/>
            </a:solidFill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4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E: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admin@stthomas.wa.edu.au</a:t>
            </a: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   T: (08) 9286 9500     W: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www.stthomas.wa.edu.au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School Address: 8 Warden Street, Claremont, WA, 6010     ABN 86 980 465 900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19B51B-86FC-344C-996F-1F303ACCB787}"/>
              </a:ext>
            </a:extLst>
          </p:cNvPr>
          <p:cNvSpPr txBox="1"/>
          <p:nvPr/>
        </p:nvSpPr>
        <p:spPr>
          <a:xfrm>
            <a:off x="3657940" y="1068666"/>
            <a:ext cx="5605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Parent and Teacher Checklist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9DE573-E374-D740-A415-70CE8E7E2987}"/>
              </a:ext>
            </a:extLst>
          </p:cNvPr>
          <p:cNvSpPr txBox="1"/>
          <p:nvPr/>
        </p:nvSpPr>
        <p:spPr>
          <a:xfrm>
            <a:off x="729206" y="1690689"/>
            <a:ext cx="10515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AU" sz="2000" dirty="0"/>
              <a:t>No password to activate the iPad.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n-AU" sz="2000" dirty="0"/>
              <a:t>All home apps are on a separate page to the school requested apps.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n-AU" sz="2000" dirty="0"/>
              <a:t>Set Airdrop to ‘Allow me to be discovered by: No One. The school will turn this on if required to Airdrop.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n-AU" sz="2000" dirty="0"/>
              <a:t>Complete a photo/video library check on a Monday.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n-AU" sz="2000" dirty="0"/>
              <a:t>Complete an internet ‘History’ check on a Monday and ask students to clear history on a Monday morning and Friday afternoon.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n-AU" sz="2000" dirty="0"/>
              <a:t>Check that iMessage in settings is switched off every morning and left off till 3pm.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n-AU" sz="2000" dirty="0"/>
              <a:t>Check that Face Time in settings is switched off every morning and left off till 3pm.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n-AU" sz="2000" dirty="0"/>
              <a:t>In Safari settings, check that Pop-ups, Cross-Site Tracking, Camera and microphone and Preload Top Hit is blocked, Website data is cleared.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en-AU" sz="2000" dirty="0"/>
              <a:t>If the iPad is a hand-me-down, make sure it must be reset correctly and all the email accounts are deleted</a:t>
            </a:r>
            <a:r>
              <a:rPr lang="en-A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7801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BDDC-1D5D-9A4A-8AE0-DC63D84D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E6513-F771-734E-B86B-38D09CE2E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8" y="712519"/>
            <a:ext cx="10965238" cy="50768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9BD57-0BBB-B044-9704-F7B967A64A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57940" y="125862"/>
            <a:ext cx="1147763" cy="1056541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1DA06D93-85B1-154B-9B19-9BEFCA68AD88}"/>
              </a:ext>
            </a:extLst>
          </p:cNvPr>
          <p:cNvSpPr txBox="1">
            <a:spLocks/>
          </p:cNvSpPr>
          <p:nvPr/>
        </p:nvSpPr>
        <p:spPr bwMode="auto">
          <a:xfrm>
            <a:off x="4795218" y="153709"/>
            <a:ext cx="4007799" cy="10565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Bef>
                <a:spcPts val="200"/>
              </a:spcBef>
              <a:spcAft>
                <a:spcPts val="0"/>
              </a:spcAft>
            </a:pPr>
            <a:r>
              <a:rPr lang="en-AU" sz="2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 THOMAS’ PRIMARY SCHOOL</a:t>
            </a:r>
            <a:endParaRPr lang="en-AU" sz="1050" dirty="0">
              <a:solidFill>
                <a:srgbClr val="272727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EDUCATING THE WHOLE CHILD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" i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900" b="1" dirty="0">
                <a:solidFill>
                  <a:srgbClr val="6A0E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Excellence           Inclusivity           Truth           Compassion           Community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F2F359-E78C-5649-A540-4CEDB3608DD4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86D914-562E-444A-8B75-2EFFBEA73552}"/>
              </a:ext>
            </a:extLst>
          </p:cNvPr>
          <p:cNvSpPr/>
          <p:nvPr/>
        </p:nvSpPr>
        <p:spPr>
          <a:xfrm>
            <a:off x="5992446" y="3321278"/>
            <a:ext cx="2071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800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16E8C-7286-0B4B-A3FA-EF8503C16C9C}"/>
              </a:ext>
            </a:extLst>
          </p:cNvPr>
          <p:cNvSpPr txBox="1"/>
          <p:nvPr/>
        </p:nvSpPr>
        <p:spPr>
          <a:xfrm flipV="1">
            <a:off x="118753" y="7007638"/>
            <a:ext cx="2125683" cy="149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D85E2DE6-6067-984D-9BA4-075EB42A4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2" y="6000750"/>
            <a:ext cx="12128167" cy="739973"/>
          </a:xfrm>
          <a:prstGeom prst="rect">
            <a:avLst/>
          </a:prstGeom>
          <a:solidFill>
            <a:srgbClr val="6A0E23"/>
          </a:solidFill>
          <a:ln>
            <a:solidFill>
              <a:srgbClr val="8D0313"/>
            </a:solidFill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4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E: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admin@stthomas.wa.edu.au</a:t>
            </a: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   T: (08) 9286 9500     W: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www.stthomas.wa.edu.au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School Address: 8 Warden Street, Claremont, WA, 6010     ABN 86 980 465 900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19B51B-86FC-344C-996F-1F303ACCB787}"/>
              </a:ext>
            </a:extLst>
          </p:cNvPr>
          <p:cNvSpPr txBox="1"/>
          <p:nvPr/>
        </p:nvSpPr>
        <p:spPr>
          <a:xfrm>
            <a:off x="3657940" y="1068666"/>
            <a:ext cx="47936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Tips for Parents at Home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9DE573-E374-D740-A415-70CE8E7E2987}"/>
              </a:ext>
            </a:extLst>
          </p:cNvPr>
          <p:cNvSpPr txBox="1"/>
          <p:nvPr/>
        </p:nvSpPr>
        <p:spPr>
          <a:xfrm>
            <a:off x="719417" y="1788410"/>
            <a:ext cx="105156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AU" sz="2000" dirty="0"/>
              <a:t>No password to activate the iPad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en-AU" sz="20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AU" sz="2000" dirty="0"/>
              <a:t>Set Airdrop to ‘Allow me to be discovered by: No One. 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en-AU" sz="20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AU" sz="2000" dirty="0"/>
              <a:t>Go to Game </a:t>
            </a:r>
            <a:r>
              <a:rPr lang="en-AU" sz="2000" dirty="0" err="1"/>
              <a:t>Center</a:t>
            </a:r>
            <a:r>
              <a:rPr lang="en-AU" sz="2000" dirty="0"/>
              <a:t> and turn off: nearby players, check profile name is not their real name and alert parent if the Game </a:t>
            </a:r>
            <a:r>
              <a:rPr lang="en-AU" sz="2000" dirty="0" err="1"/>
              <a:t>Center</a:t>
            </a:r>
            <a:r>
              <a:rPr lang="en-AU" sz="2000" dirty="0"/>
              <a:t> is turned on. Check and note the names of the friends on Game </a:t>
            </a:r>
            <a:r>
              <a:rPr lang="en-AU" sz="2000" dirty="0" err="1"/>
              <a:t>Center</a:t>
            </a:r>
            <a:r>
              <a:rPr lang="en-AU" sz="2000" dirty="0"/>
              <a:t>.  (If student is signed up for Game </a:t>
            </a:r>
            <a:r>
              <a:rPr lang="en-AU" sz="2000" dirty="0" err="1"/>
              <a:t>Center</a:t>
            </a:r>
            <a:r>
              <a:rPr lang="en-AU" sz="2000" dirty="0"/>
              <a:t>, they must turn off “Allow Game Invites” and “Find Me By Email” while at school. This will keep students safe from unwanted contact with strangers).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en-AU" sz="20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AU" dirty="0"/>
              <a:t>Be mindful of age appropriateness of apps</a:t>
            </a:r>
          </a:p>
          <a:p>
            <a:pPr marL="285750" lvl="0" indent="-285750">
              <a:buFont typeface="Wingdings" pitchFamily="2" charset="2"/>
              <a:buChar char="Ø"/>
            </a:pPr>
            <a:endParaRPr lang="en-AU" sz="2000" dirty="0"/>
          </a:p>
          <a:p>
            <a:pPr marL="285750" lvl="0" indent="-285750">
              <a:buFont typeface="Wingdings" pitchFamily="2" charset="2"/>
              <a:buChar char="Ø"/>
            </a:pPr>
            <a:r>
              <a:rPr lang="en-AU" sz="2000" dirty="0"/>
              <a:t>If the iPad is a hand-me-down, make sure it must be reset correctly and all the email accounts are deleted.</a:t>
            </a:r>
          </a:p>
        </p:txBody>
      </p:sp>
    </p:spTree>
    <p:extLst>
      <p:ext uri="{BB962C8B-B14F-4D97-AF65-F5344CB8AC3E}">
        <p14:creationId xmlns:p14="http://schemas.microsoft.com/office/powerpoint/2010/main" val="2232236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BDDC-1D5D-9A4A-8AE0-DC63D84D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E6513-F771-734E-B86B-38D09CE2E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8" y="712519"/>
            <a:ext cx="10965238" cy="50768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			</a:t>
            </a:r>
          </a:p>
          <a:p>
            <a:pPr marL="0" indent="0" algn="ctr">
              <a:buNone/>
            </a:pPr>
            <a:r>
              <a:rPr lang="en-US" sz="4800" dirty="0"/>
              <a:t>		</a:t>
            </a:r>
          </a:p>
          <a:p>
            <a:pPr marL="0" indent="0" algn="ctr">
              <a:buNone/>
            </a:pPr>
            <a:r>
              <a:rPr lang="en-US" sz="4800" dirty="0"/>
              <a:t>			       No iPad Passcode</a:t>
            </a:r>
          </a:p>
          <a:p>
            <a:pPr marL="0" indent="0" algn="ctr">
              <a:buNone/>
            </a:pPr>
            <a:endParaRPr lang="en-US" sz="4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9BD57-0BBB-B044-9704-F7B967A64A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776515" y="209650"/>
            <a:ext cx="1147763" cy="1056541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1DA06D93-85B1-154B-9B19-9BEFCA68AD88}"/>
              </a:ext>
            </a:extLst>
          </p:cNvPr>
          <p:cNvSpPr txBox="1">
            <a:spLocks/>
          </p:cNvSpPr>
          <p:nvPr/>
        </p:nvSpPr>
        <p:spPr bwMode="auto">
          <a:xfrm>
            <a:off x="4795218" y="153709"/>
            <a:ext cx="4007799" cy="10565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Bef>
                <a:spcPts val="200"/>
              </a:spcBef>
              <a:spcAft>
                <a:spcPts val="0"/>
              </a:spcAft>
            </a:pPr>
            <a:r>
              <a:rPr lang="en-AU" sz="2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 THOMAS’ PRIMARY SCHOOL</a:t>
            </a:r>
            <a:endParaRPr lang="en-AU" sz="1050" dirty="0">
              <a:solidFill>
                <a:srgbClr val="272727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EDUCATING THE WHOLE CHILD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" i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900" b="1" dirty="0">
                <a:solidFill>
                  <a:srgbClr val="6A0E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Excellence           Inclusivity           Truth           Compassion           Community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F2F359-E78C-5649-A540-4CEDB3608DD4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86D914-562E-444A-8B75-2EFFBEA73552}"/>
              </a:ext>
            </a:extLst>
          </p:cNvPr>
          <p:cNvSpPr/>
          <p:nvPr/>
        </p:nvSpPr>
        <p:spPr>
          <a:xfrm>
            <a:off x="5992446" y="3321278"/>
            <a:ext cx="2071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800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16E8C-7286-0B4B-A3FA-EF8503C16C9C}"/>
              </a:ext>
            </a:extLst>
          </p:cNvPr>
          <p:cNvSpPr txBox="1"/>
          <p:nvPr/>
        </p:nvSpPr>
        <p:spPr>
          <a:xfrm flipV="1">
            <a:off x="118753" y="7007638"/>
            <a:ext cx="2125683" cy="149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D85E2DE6-6067-984D-9BA4-075EB42A4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2" y="6000750"/>
            <a:ext cx="12128167" cy="739973"/>
          </a:xfrm>
          <a:prstGeom prst="rect">
            <a:avLst/>
          </a:prstGeom>
          <a:solidFill>
            <a:srgbClr val="6A0E23"/>
          </a:solidFill>
          <a:ln>
            <a:solidFill>
              <a:srgbClr val="8D0313"/>
            </a:solidFill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4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E: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admin@stthomas.wa.edu.au</a:t>
            </a: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   T: (08) 9286 9500     W: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www.stthomas.wa.edu.au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School Address: 8 Warden Street, Claremont, WA, 6010     ABN 86 980 465 900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D5C8B4-60E7-104B-ABBD-0692AF7F03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694" y="1255652"/>
            <a:ext cx="3954584" cy="419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987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BDDC-1D5D-9A4A-8AE0-DC63D84D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E6513-F771-734E-B86B-38D09CE2E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646" y="1608991"/>
            <a:ext cx="10515600" cy="41803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latin typeface="Century Gothic" charset="0"/>
                <a:ea typeface="Century Gothic" charset="0"/>
                <a:cs typeface="Century Gothic" charset="0"/>
              </a:rPr>
              <a:t>St Thomas’ School Prayer </a:t>
            </a:r>
            <a:br>
              <a:rPr lang="en-US" sz="3200" b="1" dirty="0">
                <a:latin typeface="Century Gothic" charset="0"/>
                <a:ea typeface="Century Gothic" charset="0"/>
                <a:cs typeface="Century Gothic" charset="0"/>
              </a:rPr>
            </a:br>
            <a:br>
              <a:rPr lang="en-US" b="1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Jesus, bless our school today</a:t>
            </a:r>
            <a:br>
              <a:rPr lang="en-US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Bless everything we do and say,</a:t>
            </a:r>
            <a:br>
              <a:rPr lang="en-US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Bless all those who love us too, </a:t>
            </a:r>
            <a:br>
              <a:rPr lang="en-US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And be our guide in all we do.</a:t>
            </a:r>
            <a:br>
              <a:rPr lang="en-US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Help us to be kind and fair,</a:t>
            </a:r>
            <a:br>
              <a:rPr lang="en-US" dirty="0"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dirty="0">
                <a:latin typeface="Century Gothic" charset="0"/>
                <a:ea typeface="Century Gothic" charset="0"/>
                <a:cs typeface="Century Gothic" charset="0"/>
              </a:rPr>
              <a:t>And keep us in your love and care. </a:t>
            </a:r>
            <a:br>
              <a:rPr lang="en-US" dirty="0">
                <a:latin typeface="Century Gothic" charset="0"/>
                <a:ea typeface="Century Gothic" charset="0"/>
                <a:cs typeface="Century Gothic" charset="0"/>
              </a:rPr>
            </a:b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  <a:p>
            <a:pPr marL="0" indent="0" algn="ctr">
              <a:buNone/>
            </a:pPr>
            <a:r>
              <a:rPr lang="en-US" b="1" dirty="0">
                <a:latin typeface="Century Gothic" charset="0"/>
                <a:ea typeface="Century Gothic" charset="0"/>
                <a:cs typeface="Century Gothic" charset="0"/>
              </a:rPr>
              <a:t>Amen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9BD57-0BBB-B044-9704-F7B967A64A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87887" y="543659"/>
            <a:ext cx="1147763" cy="1056541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1DA06D93-85B1-154B-9B19-9BEFCA68AD88}"/>
              </a:ext>
            </a:extLst>
          </p:cNvPr>
          <p:cNvSpPr txBox="1">
            <a:spLocks/>
          </p:cNvSpPr>
          <p:nvPr/>
        </p:nvSpPr>
        <p:spPr bwMode="auto">
          <a:xfrm>
            <a:off x="4435650" y="548055"/>
            <a:ext cx="4007799" cy="10565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Bef>
                <a:spcPts val="200"/>
              </a:spcBef>
              <a:spcAft>
                <a:spcPts val="0"/>
              </a:spcAft>
            </a:pPr>
            <a:r>
              <a:rPr lang="en-AU" sz="2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 THOMAS’ PRIMARY SCHOOL</a:t>
            </a:r>
            <a:endParaRPr lang="en-AU" sz="1050" dirty="0">
              <a:solidFill>
                <a:srgbClr val="272727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EDUCATING THE WHOLE CHILD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" i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900" b="1" dirty="0">
                <a:solidFill>
                  <a:srgbClr val="6A0E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Excellence           Inclusivity           Truth           Compassion           Community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F2F359-E78C-5649-A540-4CEDB3608DD4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86D914-562E-444A-8B75-2EFFBEA73552}"/>
              </a:ext>
            </a:extLst>
          </p:cNvPr>
          <p:cNvSpPr/>
          <p:nvPr/>
        </p:nvSpPr>
        <p:spPr>
          <a:xfrm>
            <a:off x="5992446" y="3321278"/>
            <a:ext cx="2071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800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16E8C-7286-0B4B-A3FA-EF8503C16C9C}"/>
              </a:ext>
            </a:extLst>
          </p:cNvPr>
          <p:cNvSpPr txBox="1"/>
          <p:nvPr/>
        </p:nvSpPr>
        <p:spPr>
          <a:xfrm flipV="1">
            <a:off x="118753" y="7007638"/>
            <a:ext cx="2125683" cy="149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D85E2DE6-6067-984D-9BA4-075EB42A4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2" y="6000750"/>
            <a:ext cx="12128167" cy="739973"/>
          </a:xfrm>
          <a:prstGeom prst="rect">
            <a:avLst/>
          </a:prstGeom>
          <a:solidFill>
            <a:srgbClr val="6A0E23"/>
          </a:solidFill>
          <a:ln>
            <a:solidFill>
              <a:srgbClr val="8D0313"/>
            </a:solidFill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4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E: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admin@stthomas.wa.edu.au</a:t>
            </a: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   T: (08) 9286 9500     W: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www.stthomas.wa.edu.au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School Address: 8 Warden Street, Claremont, WA, 6010     ABN 86 980 465 900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362235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BDDC-1D5D-9A4A-8AE0-DC63D84D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E6513-F771-734E-B86B-38D09CE2E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8" y="712519"/>
            <a:ext cx="10965238" cy="50768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9BD57-0BBB-B044-9704-F7B967A64A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57940" y="125862"/>
            <a:ext cx="1147763" cy="1056541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1DA06D93-85B1-154B-9B19-9BEFCA68AD88}"/>
              </a:ext>
            </a:extLst>
          </p:cNvPr>
          <p:cNvSpPr txBox="1">
            <a:spLocks/>
          </p:cNvSpPr>
          <p:nvPr/>
        </p:nvSpPr>
        <p:spPr bwMode="auto">
          <a:xfrm>
            <a:off x="4795218" y="153709"/>
            <a:ext cx="4007799" cy="10565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Bef>
                <a:spcPts val="200"/>
              </a:spcBef>
              <a:spcAft>
                <a:spcPts val="0"/>
              </a:spcAft>
            </a:pPr>
            <a:r>
              <a:rPr lang="en-AU" sz="2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 THOMAS’ PRIMARY SCHOOL</a:t>
            </a:r>
            <a:endParaRPr lang="en-AU" sz="1050" dirty="0">
              <a:solidFill>
                <a:srgbClr val="272727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EDUCATING THE WHOLE CHILD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" i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900" b="1" dirty="0">
                <a:solidFill>
                  <a:srgbClr val="6A0E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Excellence           Inclusivity           Truth           Compassion           Community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F2F359-E78C-5649-A540-4CEDB3608DD4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86D914-562E-444A-8B75-2EFFBEA73552}"/>
              </a:ext>
            </a:extLst>
          </p:cNvPr>
          <p:cNvSpPr/>
          <p:nvPr/>
        </p:nvSpPr>
        <p:spPr>
          <a:xfrm>
            <a:off x="5992446" y="3321278"/>
            <a:ext cx="2071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800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16E8C-7286-0B4B-A3FA-EF8503C16C9C}"/>
              </a:ext>
            </a:extLst>
          </p:cNvPr>
          <p:cNvSpPr txBox="1"/>
          <p:nvPr/>
        </p:nvSpPr>
        <p:spPr>
          <a:xfrm flipV="1">
            <a:off x="118753" y="7007638"/>
            <a:ext cx="2125683" cy="149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D85E2DE6-6067-984D-9BA4-075EB42A4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2" y="6000750"/>
            <a:ext cx="12128167" cy="739973"/>
          </a:xfrm>
          <a:prstGeom prst="rect">
            <a:avLst/>
          </a:prstGeom>
          <a:solidFill>
            <a:srgbClr val="6A0E23"/>
          </a:solidFill>
          <a:ln>
            <a:solidFill>
              <a:srgbClr val="8D0313"/>
            </a:solidFill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4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E: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admin@stthomas.wa.edu.au</a:t>
            </a: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   T: (08) 9286 9500     W: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www.stthomas.wa.edu.au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School Address: 8 Warden Street, Claremont, WA, 6010     ABN 86 980 465 900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8E19AC-F9B6-BC4D-8B63-CAA0C8870999}"/>
              </a:ext>
            </a:extLst>
          </p:cNvPr>
          <p:cNvSpPr txBox="1"/>
          <p:nvPr/>
        </p:nvSpPr>
        <p:spPr>
          <a:xfrm>
            <a:off x="1481376" y="1030606"/>
            <a:ext cx="88437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St Thomas’ iPad Website </a:t>
            </a:r>
          </a:p>
          <a:p>
            <a:pPr algn="ctr"/>
            <a:r>
              <a:rPr lang="en-US" sz="2400" i="1" dirty="0"/>
              <a:t>This presentation and the Home Contract is available on the website.</a:t>
            </a:r>
          </a:p>
          <a:p>
            <a:pPr algn="ctr"/>
            <a:endParaRPr lang="en-US" sz="3200" b="1" dirty="0"/>
          </a:p>
          <a:p>
            <a:pPr algn="ctr"/>
            <a:endParaRPr lang="en-US" sz="32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AB20041-23CA-E849-9F58-B824E6E9D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4689" y="2008775"/>
            <a:ext cx="6582622" cy="388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555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BDDC-1D5D-9A4A-8AE0-DC63D84D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E6513-F771-734E-B86B-38D09CE2E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8" y="712519"/>
            <a:ext cx="10965238" cy="50768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9BD57-0BBB-B044-9704-F7B967A64A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57940" y="125862"/>
            <a:ext cx="1147763" cy="1056541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1DA06D93-85B1-154B-9B19-9BEFCA68AD88}"/>
              </a:ext>
            </a:extLst>
          </p:cNvPr>
          <p:cNvSpPr txBox="1">
            <a:spLocks/>
          </p:cNvSpPr>
          <p:nvPr/>
        </p:nvSpPr>
        <p:spPr bwMode="auto">
          <a:xfrm>
            <a:off x="4795218" y="153709"/>
            <a:ext cx="4007799" cy="10565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Bef>
                <a:spcPts val="200"/>
              </a:spcBef>
              <a:spcAft>
                <a:spcPts val="0"/>
              </a:spcAft>
            </a:pPr>
            <a:r>
              <a:rPr lang="en-AU" sz="2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 THOMAS’ PRIMARY SCHOOL</a:t>
            </a:r>
            <a:endParaRPr lang="en-AU" sz="1050" dirty="0">
              <a:solidFill>
                <a:srgbClr val="272727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EDUCATING THE WHOLE CHILD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" i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900" b="1" dirty="0">
                <a:solidFill>
                  <a:srgbClr val="6A0E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Excellence           Inclusivity           Truth           Compassion           Community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F2F359-E78C-5649-A540-4CEDB3608DD4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86D914-562E-444A-8B75-2EFFBEA73552}"/>
              </a:ext>
            </a:extLst>
          </p:cNvPr>
          <p:cNvSpPr/>
          <p:nvPr/>
        </p:nvSpPr>
        <p:spPr>
          <a:xfrm>
            <a:off x="5992446" y="3321278"/>
            <a:ext cx="2071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800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16E8C-7286-0B4B-A3FA-EF8503C16C9C}"/>
              </a:ext>
            </a:extLst>
          </p:cNvPr>
          <p:cNvSpPr txBox="1"/>
          <p:nvPr/>
        </p:nvSpPr>
        <p:spPr>
          <a:xfrm flipV="1">
            <a:off x="118753" y="7007638"/>
            <a:ext cx="2125683" cy="149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D85E2DE6-6067-984D-9BA4-075EB42A4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2" y="6000750"/>
            <a:ext cx="12128167" cy="739973"/>
          </a:xfrm>
          <a:prstGeom prst="rect">
            <a:avLst/>
          </a:prstGeom>
          <a:solidFill>
            <a:srgbClr val="6A0E23"/>
          </a:solidFill>
          <a:ln>
            <a:solidFill>
              <a:srgbClr val="8D0313"/>
            </a:solidFill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4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E: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admin@stthomas.wa.edu.au</a:t>
            </a: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   T: (08) 9286 9500     W: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www.stthomas.wa.edu.au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School Address: 8 Warden Street, Claremont, WA, 6010     ABN 86 980 465 900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8E19AC-F9B6-BC4D-8B63-CAA0C8870999}"/>
              </a:ext>
            </a:extLst>
          </p:cNvPr>
          <p:cNvSpPr txBox="1"/>
          <p:nvPr/>
        </p:nvSpPr>
        <p:spPr>
          <a:xfrm>
            <a:off x="1792921" y="1182403"/>
            <a:ext cx="88437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Additional Information</a:t>
            </a:r>
          </a:p>
          <a:p>
            <a:pPr algn="ctr"/>
            <a:endParaRPr lang="en-US" sz="32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EEF491-94E1-9245-90B7-88C1A2E2611C}"/>
              </a:ext>
            </a:extLst>
          </p:cNvPr>
          <p:cNvSpPr txBox="1"/>
          <p:nvPr/>
        </p:nvSpPr>
        <p:spPr>
          <a:xfrm>
            <a:off x="1706053" y="1908042"/>
            <a:ext cx="9456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Paul </a:t>
            </a:r>
            <a:r>
              <a:rPr lang="en-US" sz="3600" dirty="0" err="1"/>
              <a:t>Litherland</a:t>
            </a:r>
            <a:endParaRPr lang="en-US" sz="3600" dirty="0"/>
          </a:p>
          <a:p>
            <a:r>
              <a:rPr lang="en-AU" sz="3600" dirty="0">
                <a:hlinkClick r:id="rId4"/>
              </a:rPr>
              <a:t>https://www.surfonlinesafe.com.au/</a:t>
            </a:r>
            <a:endParaRPr lang="en-AU" sz="3600" dirty="0"/>
          </a:p>
          <a:p>
            <a:endParaRPr lang="en-AU" sz="3600" dirty="0"/>
          </a:p>
          <a:p>
            <a:r>
              <a:rPr lang="en-AU" sz="3600" dirty="0"/>
              <a:t>Western Australian Government</a:t>
            </a:r>
          </a:p>
          <a:p>
            <a:r>
              <a:rPr lang="en-AU" sz="3600" dirty="0">
                <a:hlinkClick r:id="rId5"/>
              </a:rPr>
              <a:t>https://www.education.wa.edu.au/cyber-safety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4443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BDDC-1D5D-9A4A-8AE0-DC63D84D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E6513-F771-734E-B86B-38D09CE2E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8" y="712519"/>
            <a:ext cx="10965238" cy="50768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9BD57-0BBB-B044-9704-F7B967A64A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57940" y="125862"/>
            <a:ext cx="1147763" cy="1056541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1DA06D93-85B1-154B-9B19-9BEFCA68AD88}"/>
              </a:ext>
            </a:extLst>
          </p:cNvPr>
          <p:cNvSpPr txBox="1">
            <a:spLocks/>
          </p:cNvSpPr>
          <p:nvPr/>
        </p:nvSpPr>
        <p:spPr bwMode="auto">
          <a:xfrm>
            <a:off x="4795218" y="153709"/>
            <a:ext cx="4007799" cy="10565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Bef>
                <a:spcPts val="200"/>
              </a:spcBef>
              <a:spcAft>
                <a:spcPts val="0"/>
              </a:spcAft>
            </a:pPr>
            <a:r>
              <a:rPr lang="en-AU" sz="2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 THOMAS’ PRIMARY SCHOOL</a:t>
            </a:r>
            <a:endParaRPr lang="en-AU" sz="1050" dirty="0">
              <a:solidFill>
                <a:srgbClr val="272727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EDUCATING THE WHOLE CHILD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" i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900" b="1" dirty="0">
                <a:solidFill>
                  <a:srgbClr val="6A0E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Excellence           Inclusivity           Truth           Compassion           Community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F2F359-E78C-5649-A540-4CEDB3608DD4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86D914-562E-444A-8B75-2EFFBEA73552}"/>
              </a:ext>
            </a:extLst>
          </p:cNvPr>
          <p:cNvSpPr/>
          <p:nvPr/>
        </p:nvSpPr>
        <p:spPr>
          <a:xfrm>
            <a:off x="5992446" y="3321278"/>
            <a:ext cx="2071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800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16E8C-7286-0B4B-A3FA-EF8503C16C9C}"/>
              </a:ext>
            </a:extLst>
          </p:cNvPr>
          <p:cNvSpPr txBox="1"/>
          <p:nvPr/>
        </p:nvSpPr>
        <p:spPr>
          <a:xfrm flipV="1">
            <a:off x="118753" y="7007638"/>
            <a:ext cx="2125683" cy="149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D85E2DE6-6067-984D-9BA4-075EB42A4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2" y="6000750"/>
            <a:ext cx="12128167" cy="739973"/>
          </a:xfrm>
          <a:prstGeom prst="rect">
            <a:avLst/>
          </a:prstGeom>
          <a:solidFill>
            <a:srgbClr val="6A0E23"/>
          </a:solidFill>
          <a:ln>
            <a:solidFill>
              <a:srgbClr val="8D0313"/>
            </a:solidFill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4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E: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admin@stthomas.wa.edu.au</a:t>
            </a: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   T: (08) 9286 9500     W: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www.stthomas.wa.edu.au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School Address: 8 Warden Street, Claremont, WA, 6010     ABN 86 980 465 900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8E19AC-F9B6-BC4D-8B63-CAA0C8870999}"/>
              </a:ext>
            </a:extLst>
          </p:cNvPr>
          <p:cNvSpPr txBox="1"/>
          <p:nvPr/>
        </p:nvSpPr>
        <p:spPr>
          <a:xfrm>
            <a:off x="1481376" y="1030606"/>
            <a:ext cx="884372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Questions???</a:t>
            </a:r>
          </a:p>
          <a:p>
            <a:pPr algn="ctr"/>
            <a:endParaRPr lang="en-US" sz="32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511EE6-4FA9-1947-BEBE-B0C025EC0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903" y="1690688"/>
            <a:ext cx="5403637" cy="404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28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BDDC-1D5D-9A4A-8AE0-DC63D84D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E6513-F771-734E-B86B-38D09CE2E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646" y="1608991"/>
            <a:ext cx="10515600" cy="4180343"/>
          </a:xfrm>
        </p:spPr>
        <p:txBody>
          <a:bodyPr>
            <a:normAutofit/>
          </a:bodyPr>
          <a:lstStyle/>
          <a:p>
            <a:pPr marL="514350" lvl="0" indent="-514350">
              <a:buAutoNum type="arabicPeriod"/>
            </a:pPr>
            <a:endParaRPr lang="en-AU" sz="20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9BD57-0BBB-B044-9704-F7B967A64A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287887" y="543659"/>
            <a:ext cx="1147763" cy="1056541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1DA06D93-85B1-154B-9B19-9BEFCA68AD88}"/>
              </a:ext>
            </a:extLst>
          </p:cNvPr>
          <p:cNvSpPr txBox="1">
            <a:spLocks/>
          </p:cNvSpPr>
          <p:nvPr/>
        </p:nvSpPr>
        <p:spPr bwMode="auto">
          <a:xfrm>
            <a:off x="4435650" y="548055"/>
            <a:ext cx="4007799" cy="10565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Bef>
                <a:spcPts val="200"/>
              </a:spcBef>
              <a:spcAft>
                <a:spcPts val="0"/>
              </a:spcAft>
            </a:pPr>
            <a:r>
              <a:rPr lang="en-AU" sz="2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 THOMAS’ PRIMARY SCHOOL</a:t>
            </a:r>
            <a:endParaRPr lang="en-AU" sz="1050" dirty="0">
              <a:solidFill>
                <a:srgbClr val="272727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EDUCATING THE WHOLE CHILD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" i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900" b="1" dirty="0">
                <a:solidFill>
                  <a:srgbClr val="6A0E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Excellence           Inclusivity           Truth           Compassion           Community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F2F359-E78C-5649-A540-4CEDB3608DD4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86D914-562E-444A-8B75-2EFFBEA73552}"/>
              </a:ext>
            </a:extLst>
          </p:cNvPr>
          <p:cNvSpPr/>
          <p:nvPr/>
        </p:nvSpPr>
        <p:spPr>
          <a:xfrm>
            <a:off x="5992446" y="3321278"/>
            <a:ext cx="2071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800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16E8C-7286-0B4B-A3FA-EF8503C16C9C}"/>
              </a:ext>
            </a:extLst>
          </p:cNvPr>
          <p:cNvSpPr txBox="1"/>
          <p:nvPr/>
        </p:nvSpPr>
        <p:spPr>
          <a:xfrm flipV="1">
            <a:off x="118753" y="7007638"/>
            <a:ext cx="2125683" cy="149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D85E2DE6-6067-984D-9BA4-075EB42A4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2" y="6000750"/>
            <a:ext cx="12128167" cy="739973"/>
          </a:xfrm>
          <a:prstGeom prst="rect">
            <a:avLst/>
          </a:prstGeom>
          <a:solidFill>
            <a:srgbClr val="6A0E23"/>
          </a:solidFill>
          <a:ln>
            <a:solidFill>
              <a:srgbClr val="8D0313"/>
            </a:solidFill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4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E: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admin@stthomas.wa.edu.au</a:t>
            </a: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   T: (08) 9286 9500     W: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www.stthomas.wa.edu.au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School Address: 8 Warden Street, Claremont, WA, 6010     ABN 86 980 465 900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860601-26DA-3F45-8316-4D0D15EBC332}"/>
              </a:ext>
            </a:extLst>
          </p:cNvPr>
          <p:cNvSpPr/>
          <p:nvPr/>
        </p:nvSpPr>
        <p:spPr>
          <a:xfrm>
            <a:off x="1097280" y="2164080"/>
            <a:ext cx="100431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Why </a:t>
            </a:r>
            <a:r>
              <a:rPr lang="en-US" sz="5400"/>
              <a:t>implement a </a:t>
            </a:r>
            <a:r>
              <a:rPr lang="en-US" sz="5400" dirty="0"/>
              <a:t>1:1 iPad Program?</a:t>
            </a:r>
          </a:p>
        </p:txBody>
      </p:sp>
    </p:spTree>
    <p:extLst>
      <p:ext uri="{BB962C8B-B14F-4D97-AF65-F5344CB8AC3E}">
        <p14:creationId xmlns:p14="http://schemas.microsoft.com/office/powerpoint/2010/main" val="2073799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BDDC-1D5D-9A4A-8AE0-DC63D84D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E6513-F771-734E-B86B-38D09CE2E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8" y="712519"/>
            <a:ext cx="10965238" cy="50768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9BD57-0BBB-B044-9704-F7B967A64A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657940" y="125862"/>
            <a:ext cx="1147763" cy="1056541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1DA06D93-85B1-154B-9B19-9BEFCA68AD88}"/>
              </a:ext>
            </a:extLst>
          </p:cNvPr>
          <p:cNvSpPr txBox="1">
            <a:spLocks/>
          </p:cNvSpPr>
          <p:nvPr/>
        </p:nvSpPr>
        <p:spPr bwMode="auto">
          <a:xfrm>
            <a:off x="4795218" y="153709"/>
            <a:ext cx="4007799" cy="10565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Bef>
                <a:spcPts val="200"/>
              </a:spcBef>
              <a:spcAft>
                <a:spcPts val="0"/>
              </a:spcAft>
            </a:pPr>
            <a:r>
              <a:rPr lang="en-AU" sz="2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 THOMAS’ PRIMARY SCHOOL</a:t>
            </a:r>
            <a:endParaRPr lang="en-AU" sz="1050" dirty="0">
              <a:solidFill>
                <a:srgbClr val="272727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EDUCATING THE WHOLE CHILD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" i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900" b="1" dirty="0">
                <a:solidFill>
                  <a:srgbClr val="6A0E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Excellence           Inclusivity           Truth           Compassion           Community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F2F359-E78C-5649-A540-4CEDB3608DD4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86D914-562E-444A-8B75-2EFFBEA73552}"/>
              </a:ext>
            </a:extLst>
          </p:cNvPr>
          <p:cNvSpPr/>
          <p:nvPr/>
        </p:nvSpPr>
        <p:spPr>
          <a:xfrm>
            <a:off x="5992446" y="3321278"/>
            <a:ext cx="2071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800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16E8C-7286-0B4B-A3FA-EF8503C16C9C}"/>
              </a:ext>
            </a:extLst>
          </p:cNvPr>
          <p:cNvSpPr txBox="1"/>
          <p:nvPr/>
        </p:nvSpPr>
        <p:spPr>
          <a:xfrm flipV="1">
            <a:off x="118753" y="7007638"/>
            <a:ext cx="2125683" cy="149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D85E2DE6-6067-984D-9BA4-075EB42A4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2" y="6000750"/>
            <a:ext cx="12128167" cy="739973"/>
          </a:xfrm>
          <a:prstGeom prst="rect">
            <a:avLst/>
          </a:prstGeom>
          <a:solidFill>
            <a:srgbClr val="6A0E23"/>
          </a:solidFill>
          <a:ln>
            <a:solidFill>
              <a:srgbClr val="8D0313"/>
            </a:solidFill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4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E: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admin@stthomas.wa.edu.au</a:t>
            </a: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   T: (08) 9286 9500     W: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www.stthomas.wa.edu.au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School Address: 8 Warden Street, Claremont, WA, 6010     ABN 86 980 465 900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E262B7-5ED3-C945-91DB-3E510502B0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584" y="1238097"/>
            <a:ext cx="6927886" cy="469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8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BDDC-1D5D-9A4A-8AE0-DC63D84D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E6513-F771-734E-B86B-38D09CE2E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008" y="712519"/>
            <a:ext cx="10965238" cy="50768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endParaRPr lang="en-US" sz="20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9BD57-0BBB-B044-9704-F7B967A64A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57940" y="125862"/>
            <a:ext cx="1147763" cy="1056541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1DA06D93-85B1-154B-9B19-9BEFCA68AD88}"/>
              </a:ext>
            </a:extLst>
          </p:cNvPr>
          <p:cNvSpPr txBox="1">
            <a:spLocks/>
          </p:cNvSpPr>
          <p:nvPr/>
        </p:nvSpPr>
        <p:spPr bwMode="auto">
          <a:xfrm>
            <a:off x="4795218" y="153709"/>
            <a:ext cx="4007799" cy="10565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Bef>
                <a:spcPts val="200"/>
              </a:spcBef>
              <a:spcAft>
                <a:spcPts val="0"/>
              </a:spcAft>
            </a:pPr>
            <a:r>
              <a:rPr lang="en-AU" sz="2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 THOMAS’ PRIMARY SCHOOL</a:t>
            </a:r>
            <a:endParaRPr lang="en-AU" sz="1050" dirty="0">
              <a:solidFill>
                <a:srgbClr val="272727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EDUCATING THE WHOLE CHILD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" i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900" b="1" dirty="0">
                <a:solidFill>
                  <a:srgbClr val="6A0E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Excellence           Inclusivity           Truth           Compassion           Community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F2F359-E78C-5649-A540-4CEDB3608DD4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86D914-562E-444A-8B75-2EFFBEA73552}"/>
              </a:ext>
            </a:extLst>
          </p:cNvPr>
          <p:cNvSpPr/>
          <p:nvPr/>
        </p:nvSpPr>
        <p:spPr>
          <a:xfrm>
            <a:off x="5992446" y="3321278"/>
            <a:ext cx="2071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800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16E8C-7286-0B4B-A3FA-EF8503C16C9C}"/>
              </a:ext>
            </a:extLst>
          </p:cNvPr>
          <p:cNvSpPr txBox="1"/>
          <p:nvPr/>
        </p:nvSpPr>
        <p:spPr>
          <a:xfrm flipV="1">
            <a:off x="118753" y="7007638"/>
            <a:ext cx="2125683" cy="149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D85E2DE6-6067-984D-9BA4-075EB42A4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2" y="6000750"/>
            <a:ext cx="12128167" cy="739973"/>
          </a:xfrm>
          <a:prstGeom prst="rect">
            <a:avLst/>
          </a:prstGeom>
          <a:solidFill>
            <a:srgbClr val="6A0E23"/>
          </a:solidFill>
          <a:ln>
            <a:solidFill>
              <a:srgbClr val="8D0313"/>
            </a:solidFill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4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E: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admin@stthomas.wa.edu.au</a:t>
            </a: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   T: (08) 9286 9500     W: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www.stthomas.wa.edu.au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School Address: 8 Warden Street, Claremont, WA, 6010     ABN 86 980 465 900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318760-A9D8-484E-96CC-295DE6629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940" y="1182403"/>
            <a:ext cx="5701091" cy="46896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E5FF24-8D60-B943-845B-D8A2DDF94BCC}"/>
              </a:ext>
            </a:extLst>
          </p:cNvPr>
          <p:cNvSpPr txBox="1"/>
          <p:nvPr/>
        </p:nvSpPr>
        <p:spPr>
          <a:xfrm>
            <a:off x="956741" y="1427064"/>
            <a:ext cx="3541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General capabilities</a:t>
            </a:r>
          </a:p>
        </p:txBody>
      </p:sp>
    </p:spTree>
    <p:extLst>
      <p:ext uri="{BB962C8B-B14F-4D97-AF65-F5344CB8AC3E}">
        <p14:creationId xmlns:p14="http://schemas.microsoft.com/office/powerpoint/2010/main" val="1788051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BDDC-1D5D-9A4A-8AE0-DC63D84D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</a:t>
            </a:r>
          </a:p>
        </p:txBody>
      </p:sp>
      <p:pic>
        <p:nvPicPr>
          <p:cNvPr id="5" name="Online Media 4" descr="The Paperless Future Emma">
            <a:hlinkClick r:id="" action="ppaction://media"/>
            <a:extLst>
              <a:ext uri="{FF2B5EF4-FFF2-40B4-BE49-F238E27FC236}">
                <a16:creationId xmlns:a16="http://schemas.microsoft.com/office/drawing/2014/main" id="{CD8EE9A4-DC7B-0C47-9659-BBCDC35A6BE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28850" y="1558925"/>
            <a:ext cx="7735888" cy="43513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F9BD57-0BBB-B044-9704-F7B967A64A3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287887" y="543659"/>
            <a:ext cx="1147763" cy="1056541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1DA06D93-85B1-154B-9B19-9BEFCA68AD88}"/>
              </a:ext>
            </a:extLst>
          </p:cNvPr>
          <p:cNvSpPr txBox="1">
            <a:spLocks/>
          </p:cNvSpPr>
          <p:nvPr/>
        </p:nvSpPr>
        <p:spPr bwMode="auto">
          <a:xfrm>
            <a:off x="4435650" y="548055"/>
            <a:ext cx="4007799" cy="10565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Bef>
                <a:spcPts val="200"/>
              </a:spcBef>
              <a:spcAft>
                <a:spcPts val="0"/>
              </a:spcAft>
            </a:pPr>
            <a:r>
              <a:rPr lang="en-AU" sz="2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 THOMAS’ PRIMARY SCHOOL</a:t>
            </a:r>
            <a:endParaRPr lang="en-AU" sz="1050" dirty="0">
              <a:solidFill>
                <a:srgbClr val="272727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EDUCATING THE WHOLE CHILD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" i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900" b="1" dirty="0">
                <a:solidFill>
                  <a:srgbClr val="6A0E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Excellence           Inclusivity           Truth           Compassion           Community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F2F359-E78C-5649-A540-4CEDB3608DD4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86D914-562E-444A-8B75-2EFFBEA73552}"/>
              </a:ext>
            </a:extLst>
          </p:cNvPr>
          <p:cNvSpPr/>
          <p:nvPr/>
        </p:nvSpPr>
        <p:spPr>
          <a:xfrm>
            <a:off x="5992446" y="3321278"/>
            <a:ext cx="2071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800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D85E2DE6-6067-984D-9BA4-075EB42A4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2" y="6000750"/>
            <a:ext cx="12128167" cy="739973"/>
          </a:xfrm>
          <a:prstGeom prst="rect">
            <a:avLst/>
          </a:prstGeom>
          <a:solidFill>
            <a:srgbClr val="6A0E23"/>
          </a:solidFill>
          <a:ln>
            <a:solidFill>
              <a:srgbClr val="8D0313"/>
            </a:solidFill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4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E: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admin@stthomas.wa.edu.au</a:t>
            </a: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   T: (08) 9286 9500     W: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www.stthomas.wa.edu.au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School Address: 8 Warden Street, Claremont, WA, 6010     ABN 86 980 465 900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90537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BDDC-1D5D-9A4A-8AE0-DC63D84D2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224" y="995917"/>
            <a:ext cx="10515600" cy="1325563"/>
          </a:xfrm>
        </p:spPr>
        <p:txBody>
          <a:bodyPr/>
          <a:lstStyle/>
          <a:p>
            <a:r>
              <a:rPr lang="en-US" dirty="0"/>
              <a:t>			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9BD57-0BBB-B044-9704-F7B967A64A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57940" y="125862"/>
            <a:ext cx="1147763" cy="1056541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1DA06D93-85B1-154B-9B19-9BEFCA68AD88}"/>
              </a:ext>
            </a:extLst>
          </p:cNvPr>
          <p:cNvSpPr txBox="1">
            <a:spLocks/>
          </p:cNvSpPr>
          <p:nvPr/>
        </p:nvSpPr>
        <p:spPr bwMode="auto">
          <a:xfrm>
            <a:off x="4795218" y="153709"/>
            <a:ext cx="4007799" cy="10565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Bef>
                <a:spcPts val="200"/>
              </a:spcBef>
              <a:spcAft>
                <a:spcPts val="0"/>
              </a:spcAft>
            </a:pPr>
            <a:r>
              <a:rPr lang="en-AU" sz="2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 THOMAS’ PRIMARY SCHOOL</a:t>
            </a:r>
            <a:endParaRPr lang="en-AU" sz="1050" dirty="0">
              <a:solidFill>
                <a:srgbClr val="272727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EDUCATING THE WHOLE CHILD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" i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900" b="1" dirty="0">
                <a:solidFill>
                  <a:srgbClr val="6A0E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Excellence           Inclusivity           Truth           Compassion           Community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F2F359-E78C-5649-A540-4CEDB3608DD4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86D914-562E-444A-8B75-2EFFBEA73552}"/>
              </a:ext>
            </a:extLst>
          </p:cNvPr>
          <p:cNvSpPr/>
          <p:nvPr/>
        </p:nvSpPr>
        <p:spPr>
          <a:xfrm>
            <a:off x="5992446" y="3321278"/>
            <a:ext cx="2071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800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16E8C-7286-0B4B-A3FA-EF8503C16C9C}"/>
              </a:ext>
            </a:extLst>
          </p:cNvPr>
          <p:cNvSpPr txBox="1"/>
          <p:nvPr/>
        </p:nvSpPr>
        <p:spPr>
          <a:xfrm flipV="1">
            <a:off x="118753" y="7007638"/>
            <a:ext cx="2125683" cy="149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D85E2DE6-6067-984D-9BA4-075EB42A4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2" y="6000750"/>
            <a:ext cx="12128167" cy="739973"/>
          </a:xfrm>
          <a:prstGeom prst="rect">
            <a:avLst/>
          </a:prstGeom>
          <a:solidFill>
            <a:srgbClr val="6A0E23"/>
          </a:solidFill>
          <a:ln>
            <a:solidFill>
              <a:srgbClr val="8D0313"/>
            </a:solidFill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4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E: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admin@stthomas.wa.edu.au</a:t>
            </a: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   T: (08) 9286 9500     W: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www.stthomas.wa.edu.au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School Address: 8 Warden Street, Claremont, WA, 6010     ABN 86 980 465 900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286ED5-4AAB-C841-B67A-DEC2955F0C29}"/>
              </a:ext>
            </a:extLst>
          </p:cNvPr>
          <p:cNvSpPr/>
          <p:nvPr/>
        </p:nvSpPr>
        <p:spPr>
          <a:xfrm>
            <a:off x="5178441" y="3244334"/>
            <a:ext cx="1835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b="1" dirty="0">
                <a:solidFill>
                  <a:srgbClr val="FFFFFF"/>
                </a:solidFill>
                <a:latin typeface="Cooper Black" panose="0208090404030B020404" pitchFamily="18" charset="77"/>
              </a:rPr>
              <a:t>SAMR MODEL</a:t>
            </a:r>
            <a:endParaRPr lang="en-AU" dirty="0">
              <a:solidFill>
                <a:srgbClr val="FFFFFF"/>
              </a:solidFill>
              <a:effectLst/>
              <a:latin typeface="Cooper Black" panose="0208090404030B020404" pitchFamily="18" charset="77"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290F2DA-9C0F-3D45-8DA3-FEB61A81F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657940" y="2052458"/>
            <a:ext cx="6106664" cy="33425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6B850F9-776E-A04C-9C57-A9D69FAB77BF}"/>
              </a:ext>
            </a:extLst>
          </p:cNvPr>
          <p:cNvSpPr txBox="1"/>
          <p:nvPr/>
        </p:nvSpPr>
        <p:spPr>
          <a:xfrm>
            <a:off x="4440890" y="1194726"/>
            <a:ext cx="3547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/>
              <a:t>Why </a:t>
            </a:r>
            <a:r>
              <a:rPr lang="en-US" sz="4000" b="1" i="1" dirty="0"/>
              <a:t>iPads</a:t>
            </a:r>
            <a:r>
              <a:rPr lang="en-US" sz="3600" b="1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73926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BDDC-1D5D-9A4A-8AE0-DC63D84D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E6513-F771-734E-B86B-38D09CE2E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38" y="646007"/>
            <a:ext cx="10965238" cy="50768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3600" b="1" i="1" dirty="0"/>
              <a:t>SAMR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9BD57-0BBB-B044-9704-F7B967A64A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57940" y="125862"/>
            <a:ext cx="1147763" cy="1056541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1DA06D93-85B1-154B-9B19-9BEFCA68AD88}"/>
              </a:ext>
            </a:extLst>
          </p:cNvPr>
          <p:cNvSpPr txBox="1">
            <a:spLocks/>
          </p:cNvSpPr>
          <p:nvPr/>
        </p:nvSpPr>
        <p:spPr bwMode="auto">
          <a:xfrm>
            <a:off x="4795218" y="153709"/>
            <a:ext cx="4007799" cy="10565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Bef>
                <a:spcPts val="200"/>
              </a:spcBef>
              <a:spcAft>
                <a:spcPts val="0"/>
              </a:spcAft>
            </a:pPr>
            <a:r>
              <a:rPr lang="en-AU" sz="2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 THOMAS’ PRIMARY SCHOOL</a:t>
            </a:r>
            <a:endParaRPr lang="en-AU" sz="1050" dirty="0">
              <a:solidFill>
                <a:srgbClr val="272727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EDUCATING THE WHOLE CHILD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" i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900" b="1" dirty="0">
                <a:solidFill>
                  <a:srgbClr val="6A0E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Excellence           Inclusivity           Truth           Compassion           Community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F2F359-E78C-5649-A540-4CEDB3608DD4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86D914-562E-444A-8B75-2EFFBEA73552}"/>
              </a:ext>
            </a:extLst>
          </p:cNvPr>
          <p:cNvSpPr/>
          <p:nvPr/>
        </p:nvSpPr>
        <p:spPr>
          <a:xfrm>
            <a:off x="5992446" y="3321278"/>
            <a:ext cx="2071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800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16E8C-7286-0B4B-A3FA-EF8503C16C9C}"/>
              </a:ext>
            </a:extLst>
          </p:cNvPr>
          <p:cNvSpPr txBox="1"/>
          <p:nvPr/>
        </p:nvSpPr>
        <p:spPr>
          <a:xfrm flipV="1">
            <a:off x="118753" y="7007638"/>
            <a:ext cx="2125683" cy="149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D85E2DE6-6067-984D-9BA4-075EB42A4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2" y="6000750"/>
            <a:ext cx="12128167" cy="739973"/>
          </a:xfrm>
          <a:prstGeom prst="rect">
            <a:avLst/>
          </a:prstGeom>
          <a:solidFill>
            <a:srgbClr val="6A0E23"/>
          </a:solidFill>
          <a:ln>
            <a:solidFill>
              <a:srgbClr val="8D0313"/>
            </a:solidFill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4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E: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admin@stthomas.wa.edu.au</a:t>
            </a: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   T: (08) 9286 9500     W: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www.stthomas.wa.edu.au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School Address: 8 Warden Street, Claremont, WA, 6010     ABN 86 980 465 900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33C17F-F9BC-7349-BFFF-5312B9F63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6726" y="1210250"/>
            <a:ext cx="6016113" cy="449573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286ED5-4AAB-C841-B67A-DEC2955F0C29}"/>
              </a:ext>
            </a:extLst>
          </p:cNvPr>
          <p:cNvSpPr/>
          <p:nvPr/>
        </p:nvSpPr>
        <p:spPr>
          <a:xfrm>
            <a:off x="5178441" y="3244334"/>
            <a:ext cx="1835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b="1" dirty="0">
                <a:solidFill>
                  <a:srgbClr val="FFFFFF"/>
                </a:solidFill>
                <a:latin typeface="Cooper Black" panose="0208090404030B020404" pitchFamily="18" charset="77"/>
              </a:rPr>
              <a:t>SAMR MODEL</a:t>
            </a:r>
            <a:endParaRPr lang="en-AU" dirty="0">
              <a:solidFill>
                <a:srgbClr val="FFFFFF"/>
              </a:solidFill>
              <a:effectLst/>
              <a:latin typeface="Cooper Black" panose="0208090404030B020404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83155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BDDC-1D5D-9A4A-8AE0-DC63D84D2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6E6513-F771-734E-B86B-38D09CE2E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538" y="646007"/>
            <a:ext cx="10965238" cy="50768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F9BD57-0BBB-B044-9704-F7B967A64A3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657940" y="125862"/>
            <a:ext cx="1147763" cy="1056541"/>
          </a:xfrm>
          <a:prstGeom prst="rect">
            <a:avLst/>
          </a:prstGeom>
        </p:spPr>
      </p:pic>
      <p:sp>
        <p:nvSpPr>
          <p:cNvPr id="6" name="Text Box 2">
            <a:extLst>
              <a:ext uri="{FF2B5EF4-FFF2-40B4-BE49-F238E27FC236}">
                <a16:creationId xmlns:a16="http://schemas.microsoft.com/office/drawing/2014/main" id="{1DA06D93-85B1-154B-9B19-9BEFCA68AD88}"/>
              </a:ext>
            </a:extLst>
          </p:cNvPr>
          <p:cNvSpPr txBox="1">
            <a:spLocks/>
          </p:cNvSpPr>
          <p:nvPr/>
        </p:nvSpPr>
        <p:spPr bwMode="auto">
          <a:xfrm>
            <a:off x="4795218" y="153709"/>
            <a:ext cx="4007799" cy="105654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Bef>
                <a:spcPts val="200"/>
              </a:spcBef>
              <a:spcAft>
                <a:spcPts val="0"/>
              </a:spcAft>
            </a:pPr>
            <a:r>
              <a:rPr lang="en-AU" sz="2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 THOMAS’ PRIMARY SCHOOL</a:t>
            </a:r>
            <a:endParaRPr lang="en-AU" sz="1050" dirty="0">
              <a:solidFill>
                <a:srgbClr val="272727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EDUCATING THE WHOLE CHILD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" i="1" dirty="0">
                <a:solidFill>
                  <a:srgbClr val="1F38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900" b="1" dirty="0">
                <a:solidFill>
                  <a:srgbClr val="6A0E2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Excellence           Inclusivity           Truth           Compassion           Community</a:t>
            </a:r>
            <a:endParaRPr lang="en-A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F2F359-E78C-5649-A540-4CEDB3608DD4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86D914-562E-444A-8B75-2EFFBEA73552}"/>
              </a:ext>
            </a:extLst>
          </p:cNvPr>
          <p:cNvSpPr/>
          <p:nvPr/>
        </p:nvSpPr>
        <p:spPr>
          <a:xfrm>
            <a:off x="5992446" y="3321278"/>
            <a:ext cx="20710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800" dirty="0">
                <a:solidFill>
                  <a:srgbClr val="FFFFFF"/>
                </a:solidFill>
                <a:latin typeface="Centrale Sans Regular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16E8C-7286-0B4B-A3FA-EF8503C16C9C}"/>
              </a:ext>
            </a:extLst>
          </p:cNvPr>
          <p:cNvSpPr txBox="1"/>
          <p:nvPr/>
        </p:nvSpPr>
        <p:spPr>
          <a:xfrm flipV="1">
            <a:off x="118753" y="7007638"/>
            <a:ext cx="2125683" cy="149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D85E2DE6-6067-984D-9BA4-075EB42A4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2" y="6000750"/>
            <a:ext cx="12128167" cy="739973"/>
          </a:xfrm>
          <a:prstGeom prst="rect">
            <a:avLst/>
          </a:prstGeom>
          <a:solidFill>
            <a:srgbClr val="6A0E23"/>
          </a:solidFill>
          <a:ln>
            <a:solidFill>
              <a:srgbClr val="8D0313"/>
            </a:solidFill>
          </a:ln>
        </p:spPr>
        <p:txBody>
          <a:bodyPr rot="0" vert="horz" wrap="square" lIns="91440" tIns="91440" rIns="91440" bIns="9144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AU" sz="4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E: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admin@stthomas.wa.edu.au</a:t>
            </a: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   T: (08) 9286 9500     W: </a:t>
            </a:r>
            <a:r>
              <a:rPr lang="en-AU" sz="1100" dirty="0" err="1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www.stthomas.wa.edu.au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  School Address: 8 Warden Street, Claremont, WA, 6010     ABN 86 980 465 900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1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AU" sz="1000" dirty="0">
                <a:solidFill>
                  <a:srgbClr val="FFFFFF"/>
                </a:solidFill>
                <a:effectLst/>
                <a:latin typeface="Centrale Sans Regular"/>
                <a:ea typeface="Times New Roman" panose="02020603050405020304" pitchFamily="18" charset="0"/>
              </a:rPr>
              <a:t> </a:t>
            </a:r>
            <a:endParaRPr lang="en-A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AU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4286ED5-4AAB-C841-B67A-DEC2955F0C29}"/>
              </a:ext>
            </a:extLst>
          </p:cNvPr>
          <p:cNvSpPr/>
          <p:nvPr/>
        </p:nvSpPr>
        <p:spPr>
          <a:xfrm>
            <a:off x="5178441" y="3244334"/>
            <a:ext cx="1835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b="1" dirty="0">
                <a:solidFill>
                  <a:srgbClr val="FFFFFF"/>
                </a:solidFill>
                <a:latin typeface="Cooper Black" panose="0208090404030B020404" pitchFamily="18" charset="77"/>
              </a:rPr>
              <a:t>SAMR MODEL</a:t>
            </a:r>
            <a:endParaRPr lang="en-AU" dirty="0">
              <a:solidFill>
                <a:srgbClr val="FFFFFF"/>
              </a:solidFill>
              <a:effectLst/>
              <a:latin typeface="Cooper Black" panose="0208090404030B020404" pitchFamily="18" charset="7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8472445-D858-024D-A63C-50E03B5F1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940" y="1844890"/>
            <a:ext cx="4741048" cy="353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37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2471</Words>
  <Application>Microsoft Macintosh PowerPoint</Application>
  <PresentationFormat>Widescreen</PresentationFormat>
  <Paragraphs>597</Paragraphs>
  <Slides>22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Centrale Sans Regular</vt:lpstr>
      <vt:lpstr>Century Gothic</vt:lpstr>
      <vt:lpstr>Cooper Black</vt:lpstr>
      <vt:lpstr>Times New Roman</vt:lpstr>
      <vt:lpstr>Wingdings</vt:lpstr>
      <vt:lpstr>Office Theme</vt:lpstr>
      <vt:lpstr>St Thomas’ Primary School</vt:lpstr>
      <vt:lpstr>    </vt:lpstr>
      <vt:lpstr>    </vt:lpstr>
      <vt:lpstr>    </vt:lpstr>
      <vt:lpstr>   </vt:lpstr>
      <vt:lpstr> 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 Thomas’ Primary School</dc:title>
  <dc:creator>Lisa Meyers (St Thomas' Primary School - Claremont)</dc:creator>
  <cp:lastModifiedBy>Lisa Meyers (St Thomas' Primary School - Claremont)</cp:lastModifiedBy>
  <cp:revision>37</cp:revision>
  <dcterms:created xsi:type="dcterms:W3CDTF">2019-08-26T23:52:29Z</dcterms:created>
  <dcterms:modified xsi:type="dcterms:W3CDTF">2019-11-21T01:11:34Z</dcterms:modified>
</cp:coreProperties>
</file>